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0"/>
    <p:restoredTop sz="94663"/>
  </p:normalViewPr>
  <p:slideViewPr>
    <p:cSldViewPr snapToGrid="0" snapToObjects="1">
      <p:cViewPr varScale="1">
        <p:scale>
          <a:sx n="117" d="100"/>
          <a:sy n="117" d="100"/>
        </p:scale>
        <p:origin x="216"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5B97B-D100-4B48-950D-CEC5C15590D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29FFD56-96E3-4649-A728-628342749C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415A1E7-5B21-9741-B4CE-E2EC0ECAF022}"/>
              </a:ext>
            </a:extLst>
          </p:cNvPr>
          <p:cNvSpPr>
            <a:spLocks noGrp="1"/>
          </p:cNvSpPr>
          <p:nvPr>
            <p:ph type="dt" sz="half" idx="10"/>
          </p:nvPr>
        </p:nvSpPr>
        <p:spPr/>
        <p:txBody>
          <a:bodyPr/>
          <a:lstStyle/>
          <a:p>
            <a:fld id="{DB32DD93-CDB7-034F-8949-06A17FCDA788}" type="datetimeFigureOut">
              <a:rPr lang="en-US" smtClean="0"/>
              <a:t>4/18/21</a:t>
            </a:fld>
            <a:endParaRPr lang="en-US"/>
          </a:p>
        </p:txBody>
      </p:sp>
      <p:sp>
        <p:nvSpPr>
          <p:cNvPr id="5" name="Footer Placeholder 4">
            <a:extLst>
              <a:ext uri="{FF2B5EF4-FFF2-40B4-BE49-F238E27FC236}">
                <a16:creationId xmlns:a16="http://schemas.microsoft.com/office/drawing/2014/main" id="{0C7093F8-263A-A64E-A2E2-733BA063B3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1DD1A0-6A4F-9441-8386-C8A53BCD85BA}"/>
              </a:ext>
            </a:extLst>
          </p:cNvPr>
          <p:cNvSpPr>
            <a:spLocks noGrp="1"/>
          </p:cNvSpPr>
          <p:nvPr>
            <p:ph type="sldNum" sz="quarter" idx="12"/>
          </p:nvPr>
        </p:nvSpPr>
        <p:spPr/>
        <p:txBody>
          <a:bodyPr/>
          <a:lstStyle/>
          <a:p>
            <a:fld id="{6206EEED-6800-604C-8432-38BD05897F22}" type="slidenum">
              <a:rPr lang="en-US" smtClean="0"/>
              <a:t>‹#›</a:t>
            </a:fld>
            <a:endParaRPr lang="en-US"/>
          </a:p>
        </p:txBody>
      </p:sp>
    </p:spTree>
    <p:extLst>
      <p:ext uri="{BB962C8B-B14F-4D97-AF65-F5344CB8AC3E}">
        <p14:creationId xmlns:p14="http://schemas.microsoft.com/office/powerpoint/2010/main" val="18682645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17696A-3D7F-EA4F-83FB-8477BF3DD52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C81C680-63DA-B746-B5C5-FF18E5BE1F2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891EA5-99E8-0742-840E-AE75FFF12498}"/>
              </a:ext>
            </a:extLst>
          </p:cNvPr>
          <p:cNvSpPr>
            <a:spLocks noGrp="1"/>
          </p:cNvSpPr>
          <p:nvPr>
            <p:ph type="dt" sz="half" idx="10"/>
          </p:nvPr>
        </p:nvSpPr>
        <p:spPr/>
        <p:txBody>
          <a:bodyPr/>
          <a:lstStyle/>
          <a:p>
            <a:fld id="{DB32DD93-CDB7-034F-8949-06A17FCDA788}" type="datetimeFigureOut">
              <a:rPr lang="en-US" smtClean="0"/>
              <a:t>4/18/21</a:t>
            </a:fld>
            <a:endParaRPr lang="en-US"/>
          </a:p>
        </p:txBody>
      </p:sp>
      <p:sp>
        <p:nvSpPr>
          <p:cNvPr id="5" name="Footer Placeholder 4">
            <a:extLst>
              <a:ext uri="{FF2B5EF4-FFF2-40B4-BE49-F238E27FC236}">
                <a16:creationId xmlns:a16="http://schemas.microsoft.com/office/drawing/2014/main" id="{414661BB-A979-2643-8266-515A7551F4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41021F-F4D3-C84F-AE99-1D1A6A50C311}"/>
              </a:ext>
            </a:extLst>
          </p:cNvPr>
          <p:cNvSpPr>
            <a:spLocks noGrp="1"/>
          </p:cNvSpPr>
          <p:nvPr>
            <p:ph type="sldNum" sz="quarter" idx="12"/>
          </p:nvPr>
        </p:nvSpPr>
        <p:spPr/>
        <p:txBody>
          <a:bodyPr/>
          <a:lstStyle/>
          <a:p>
            <a:fld id="{6206EEED-6800-604C-8432-38BD05897F22}" type="slidenum">
              <a:rPr lang="en-US" smtClean="0"/>
              <a:t>‹#›</a:t>
            </a:fld>
            <a:endParaRPr lang="en-US"/>
          </a:p>
        </p:txBody>
      </p:sp>
    </p:spTree>
    <p:extLst>
      <p:ext uri="{BB962C8B-B14F-4D97-AF65-F5344CB8AC3E}">
        <p14:creationId xmlns:p14="http://schemas.microsoft.com/office/powerpoint/2010/main" val="3222334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70B208A-BD20-9F43-AA9D-4C03CEB6F94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BBD86A8-EAA0-2740-A6BE-A708EA601C6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6740F5-8785-6346-A831-17D6A7F74FEE}"/>
              </a:ext>
            </a:extLst>
          </p:cNvPr>
          <p:cNvSpPr>
            <a:spLocks noGrp="1"/>
          </p:cNvSpPr>
          <p:nvPr>
            <p:ph type="dt" sz="half" idx="10"/>
          </p:nvPr>
        </p:nvSpPr>
        <p:spPr/>
        <p:txBody>
          <a:bodyPr/>
          <a:lstStyle/>
          <a:p>
            <a:fld id="{DB32DD93-CDB7-034F-8949-06A17FCDA788}" type="datetimeFigureOut">
              <a:rPr lang="en-US" smtClean="0"/>
              <a:t>4/18/21</a:t>
            </a:fld>
            <a:endParaRPr lang="en-US"/>
          </a:p>
        </p:txBody>
      </p:sp>
      <p:sp>
        <p:nvSpPr>
          <p:cNvPr id="5" name="Footer Placeholder 4">
            <a:extLst>
              <a:ext uri="{FF2B5EF4-FFF2-40B4-BE49-F238E27FC236}">
                <a16:creationId xmlns:a16="http://schemas.microsoft.com/office/drawing/2014/main" id="{6670D152-AAD9-034D-9DA5-6C0CCC8237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D2A62B-DA37-1D4F-AABA-DC1AB6F0294E}"/>
              </a:ext>
            </a:extLst>
          </p:cNvPr>
          <p:cNvSpPr>
            <a:spLocks noGrp="1"/>
          </p:cNvSpPr>
          <p:nvPr>
            <p:ph type="sldNum" sz="quarter" idx="12"/>
          </p:nvPr>
        </p:nvSpPr>
        <p:spPr/>
        <p:txBody>
          <a:bodyPr/>
          <a:lstStyle/>
          <a:p>
            <a:fld id="{6206EEED-6800-604C-8432-38BD05897F22}" type="slidenum">
              <a:rPr lang="en-US" smtClean="0"/>
              <a:t>‹#›</a:t>
            </a:fld>
            <a:endParaRPr lang="en-US"/>
          </a:p>
        </p:txBody>
      </p:sp>
    </p:spTree>
    <p:extLst>
      <p:ext uri="{BB962C8B-B14F-4D97-AF65-F5344CB8AC3E}">
        <p14:creationId xmlns:p14="http://schemas.microsoft.com/office/powerpoint/2010/main" val="35360650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71C5D-9B02-994C-ADAD-90813D8AA0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975863-6853-7A49-95D1-3D0635B5CCF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C4304C-026A-6F4E-B05B-CB8B85742F76}"/>
              </a:ext>
            </a:extLst>
          </p:cNvPr>
          <p:cNvSpPr>
            <a:spLocks noGrp="1"/>
          </p:cNvSpPr>
          <p:nvPr>
            <p:ph type="dt" sz="half" idx="10"/>
          </p:nvPr>
        </p:nvSpPr>
        <p:spPr/>
        <p:txBody>
          <a:bodyPr/>
          <a:lstStyle/>
          <a:p>
            <a:fld id="{DB32DD93-CDB7-034F-8949-06A17FCDA788}" type="datetimeFigureOut">
              <a:rPr lang="en-US" smtClean="0"/>
              <a:t>4/18/21</a:t>
            </a:fld>
            <a:endParaRPr lang="en-US"/>
          </a:p>
        </p:txBody>
      </p:sp>
      <p:sp>
        <p:nvSpPr>
          <p:cNvPr id="5" name="Footer Placeholder 4">
            <a:extLst>
              <a:ext uri="{FF2B5EF4-FFF2-40B4-BE49-F238E27FC236}">
                <a16:creationId xmlns:a16="http://schemas.microsoft.com/office/drawing/2014/main" id="{BEB2C32E-1EE6-D644-A945-DB18971FCE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D61B1D-9725-B94D-ADF8-0CE1064D0E79}"/>
              </a:ext>
            </a:extLst>
          </p:cNvPr>
          <p:cNvSpPr>
            <a:spLocks noGrp="1"/>
          </p:cNvSpPr>
          <p:nvPr>
            <p:ph type="sldNum" sz="quarter" idx="12"/>
          </p:nvPr>
        </p:nvSpPr>
        <p:spPr/>
        <p:txBody>
          <a:bodyPr/>
          <a:lstStyle/>
          <a:p>
            <a:fld id="{6206EEED-6800-604C-8432-38BD05897F22}" type="slidenum">
              <a:rPr lang="en-US" smtClean="0"/>
              <a:t>‹#›</a:t>
            </a:fld>
            <a:endParaRPr lang="en-US"/>
          </a:p>
        </p:txBody>
      </p:sp>
    </p:spTree>
    <p:extLst>
      <p:ext uri="{BB962C8B-B14F-4D97-AF65-F5344CB8AC3E}">
        <p14:creationId xmlns:p14="http://schemas.microsoft.com/office/powerpoint/2010/main" val="15407755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DB96FC-3ACD-A14C-B274-47A827DA422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2F057F3-ECEF-0D40-8289-FF31BB39092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B98434A-FA49-1341-9B38-8ABCD626CAEB}"/>
              </a:ext>
            </a:extLst>
          </p:cNvPr>
          <p:cNvSpPr>
            <a:spLocks noGrp="1"/>
          </p:cNvSpPr>
          <p:nvPr>
            <p:ph type="dt" sz="half" idx="10"/>
          </p:nvPr>
        </p:nvSpPr>
        <p:spPr/>
        <p:txBody>
          <a:bodyPr/>
          <a:lstStyle/>
          <a:p>
            <a:fld id="{DB32DD93-CDB7-034F-8949-06A17FCDA788}" type="datetimeFigureOut">
              <a:rPr lang="en-US" smtClean="0"/>
              <a:t>4/18/21</a:t>
            </a:fld>
            <a:endParaRPr lang="en-US"/>
          </a:p>
        </p:txBody>
      </p:sp>
      <p:sp>
        <p:nvSpPr>
          <p:cNvPr id="5" name="Footer Placeholder 4">
            <a:extLst>
              <a:ext uri="{FF2B5EF4-FFF2-40B4-BE49-F238E27FC236}">
                <a16:creationId xmlns:a16="http://schemas.microsoft.com/office/drawing/2014/main" id="{44A9C0D7-2F11-124C-ACB2-CEEC99B3918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F68F46-47E4-C843-9197-500BEB62EE19}"/>
              </a:ext>
            </a:extLst>
          </p:cNvPr>
          <p:cNvSpPr>
            <a:spLocks noGrp="1"/>
          </p:cNvSpPr>
          <p:nvPr>
            <p:ph type="sldNum" sz="quarter" idx="12"/>
          </p:nvPr>
        </p:nvSpPr>
        <p:spPr/>
        <p:txBody>
          <a:bodyPr/>
          <a:lstStyle/>
          <a:p>
            <a:fld id="{6206EEED-6800-604C-8432-38BD05897F22}" type="slidenum">
              <a:rPr lang="en-US" smtClean="0"/>
              <a:t>‹#›</a:t>
            </a:fld>
            <a:endParaRPr lang="en-US"/>
          </a:p>
        </p:txBody>
      </p:sp>
    </p:spTree>
    <p:extLst>
      <p:ext uri="{BB962C8B-B14F-4D97-AF65-F5344CB8AC3E}">
        <p14:creationId xmlns:p14="http://schemas.microsoft.com/office/powerpoint/2010/main" val="28372619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7219DC-18F2-054C-AEC7-1AC044E98C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25E7CBF-6749-9F44-AE21-63CA956D56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FF3DBA5-5B29-DF4B-82E9-56D92E06688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A7B9FDD-F9A3-4046-9012-EB129F559605}"/>
              </a:ext>
            </a:extLst>
          </p:cNvPr>
          <p:cNvSpPr>
            <a:spLocks noGrp="1"/>
          </p:cNvSpPr>
          <p:nvPr>
            <p:ph type="dt" sz="half" idx="10"/>
          </p:nvPr>
        </p:nvSpPr>
        <p:spPr/>
        <p:txBody>
          <a:bodyPr/>
          <a:lstStyle/>
          <a:p>
            <a:fld id="{DB32DD93-CDB7-034F-8949-06A17FCDA788}" type="datetimeFigureOut">
              <a:rPr lang="en-US" smtClean="0"/>
              <a:t>4/18/21</a:t>
            </a:fld>
            <a:endParaRPr lang="en-US"/>
          </a:p>
        </p:txBody>
      </p:sp>
      <p:sp>
        <p:nvSpPr>
          <p:cNvPr id="6" name="Footer Placeholder 5">
            <a:extLst>
              <a:ext uri="{FF2B5EF4-FFF2-40B4-BE49-F238E27FC236}">
                <a16:creationId xmlns:a16="http://schemas.microsoft.com/office/drawing/2014/main" id="{12C59C47-93B0-CD46-AE07-64CC4962F1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8B6F36-E6DF-D74B-A794-41A2410F06D3}"/>
              </a:ext>
            </a:extLst>
          </p:cNvPr>
          <p:cNvSpPr>
            <a:spLocks noGrp="1"/>
          </p:cNvSpPr>
          <p:nvPr>
            <p:ph type="sldNum" sz="quarter" idx="12"/>
          </p:nvPr>
        </p:nvSpPr>
        <p:spPr/>
        <p:txBody>
          <a:bodyPr/>
          <a:lstStyle/>
          <a:p>
            <a:fld id="{6206EEED-6800-604C-8432-38BD05897F22}" type="slidenum">
              <a:rPr lang="en-US" smtClean="0"/>
              <a:t>‹#›</a:t>
            </a:fld>
            <a:endParaRPr lang="en-US"/>
          </a:p>
        </p:txBody>
      </p:sp>
    </p:spTree>
    <p:extLst>
      <p:ext uri="{BB962C8B-B14F-4D97-AF65-F5344CB8AC3E}">
        <p14:creationId xmlns:p14="http://schemas.microsoft.com/office/powerpoint/2010/main" val="1746691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487B7-5D7F-6646-973F-A9F0D11556E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0D7D172-2D6A-2040-9A85-674DFF4F04D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F84ABCC-864F-B246-A836-E907D296228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4886685-A1E9-8C43-B292-F078A16CE6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F4D9611-B828-4B46-B4D0-9BCEC26F08F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845831D-9FFE-B046-AE1F-196EFE49E549}"/>
              </a:ext>
            </a:extLst>
          </p:cNvPr>
          <p:cNvSpPr>
            <a:spLocks noGrp="1"/>
          </p:cNvSpPr>
          <p:nvPr>
            <p:ph type="dt" sz="half" idx="10"/>
          </p:nvPr>
        </p:nvSpPr>
        <p:spPr/>
        <p:txBody>
          <a:bodyPr/>
          <a:lstStyle/>
          <a:p>
            <a:fld id="{DB32DD93-CDB7-034F-8949-06A17FCDA788}" type="datetimeFigureOut">
              <a:rPr lang="en-US" smtClean="0"/>
              <a:t>4/18/21</a:t>
            </a:fld>
            <a:endParaRPr lang="en-US"/>
          </a:p>
        </p:txBody>
      </p:sp>
      <p:sp>
        <p:nvSpPr>
          <p:cNvPr id="8" name="Footer Placeholder 7">
            <a:extLst>
              <a:ext uri="{FF2B5EF4-FFF2-40B4-BE49-F238E27FC236}">
                <a16:creationId xmlns:a16="http://schemas.microsoft.com/office/drawing/2014/main" id="{30F11581-0131-0243-824B-E84E34C99DE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0573260-4F49-2B4C-B2FF-AF92747D2854}"/>
              </a:ext>
            </a:extLst>
          </p:cNvPr>
          <p:cNvSpPr>
            <a:spLocks noGrp="1"/>
          </p:cNvSpPr>
          <p:nvPr>
            <p:ph type="sldNum" sz="quarter" idx="12"/>
          </p:nvPr>
        </p:nvSpPr>
        <p:spPr/>
        <p:txBody>
          <a:bodyPr/>
          <a:lstStyle/>
          <a:p>
            <a:fld id="{6206EEED-6800-604C-8432-38BD05897F22}" type="slidenum">
              <a:rPr lang="en-US" smtClean="0"/>
              <a:t>‹#›</a:t>
            </a:fld>
            <a:endParaRPr lang="en-US"/>
          </a:p>
        </p:txBody>
      </p:sp>
    </p:spTree>
    <p:extLst>
      <p:ext uri="{BB962C8B-B14F-4D97-AF65-F5344CB8AC3E}">
        <p14:creationId xmlns:p14="http://schemas.microsoft.com/office/powerpoint/2010/main" val="1927800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2E95A-40BD-F849-BD1B-3C3BFED15FA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6DB0547-7082-4245-AAB5-847F2A1BFE95}"/>
              </a:ext>
            </a:extLst>
          </p:cNvPr>
          <p:cNvSpPr>
            <a:spLocks noGrp="1"/>
          </p:cNvSpPr>
          <p:nvPr>
            <p:ph type="dt" sz="half" idx="10"/>
          </p:nvPr>
        </p:nvSpPr>
        <p:spPr/>
        <p:txBody>
          <a:bodyPr/>
          <a:lstStyle/>
          <a:p>
            <a:fld id="{DB32DD93-CDB7-034F-8949-06A17FCDA788}" type="datetimeFigureOut">
              <a:rPr lang="en-US" smtClean="0"/>
              <a:t>4/18/21</a:t>
            </a:fld>
            <a:endParaRPr lang="en-US"/>
          </a:p>
        </p:txBody>
      </p:sp>
      <p:sp>
        <p:nvSpPr>
          <p:cNvPr id="4" name="Footer Placeholder 3">
            <a:extLst>
              <a:ext uri="{FF2B5EF4-FFF2-40B4-BE49-F238E27FC236}">
                <a16:creationId xmlns:a16="http://schemas.microsoft.com/office/drawing/2014/main" id="{3D95FF02-83BE-DF4D-A7C3-BED2B593C66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0C41CFA-4558-BF43-A39B-36F32D55251D}"/>
              </a:ext>
            </a:extLst>
          </p:cNvPr>
          <p:cNvSpPr>
            <a:spLocks noGrp="1"/>
          </p:cNvSpPr>
          <p:nvPr>
            <p:ph type="sldNum" sz="quarter" idx="12"/>
          </p:nvPr>
        </p:nvSpPr>
        <p:spPr/>
        <p:txBody>
          <a:bodyPr/>
          <a:lstStyle/>
          <a:p>
            <a:fld id="{6206EEED-6800-604C-8432-38BD05897F22}" type="slidenum">
              <a:rPr lang="en-US" smtClean="0"/>
              <a:t>‹#›</a:t>
            </a:fld>
            <a:endParaRPr lang="en-US"/>
          </a:p>
        </p:txBody>
      </p:sp>
    </p:spTree>
    <p:extLst>
      <p:ext uri="{BB962C8B-B14F-4D97-AF65-F5344CB8AC3E}">
        <p14:creationId xmlns:p14="http://schemas.microsoft.com/office/powerpoint/2010/main" val="35730206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39074B1-E07C-B841-9DEB-A2F6D5FD6C76}"/>
              </a:ext>
            </a:extLst>
          </p:cNvPr>
          <p:cNvSpPr>
            <a:spLocks noGrp="1"/>
          </p:cNvSpPr>
          <p:nvPr>
            <p:ph type="dt" sz="half" idx="10"/>
          </p:nvPr>
        </p:nvSpPr>
        <p:spPr/>
        <p:txBody>
          <a:bodyPr/>
          <a:lstStyle/>
          <a:p>
            <a:fld id="{DB32DD93-CDB7-034F-8949-06A17FCDA788}" type="datetimeFigureOut">
              <a:rPr lang="en-US" smtClean="0"/>
              <a:t>4/18/21</a:t>
            </a:fld>
            <a:endParaRPr lang="en-US"/>
          </a:p>
        </p:txBody>
      </p:sp>
      <p:sp>
        <p:nvSpPr>
          <p:cNvPr id="3" name="Footer Placeholder 2">
            <a:extLst>
              <a:ext uri="{FF2B5EF4-FFF2-40B4-BE49-F238E27FC236}">
                <a16:creationId xmlns:a16="http://schemas.microsoft.com/office/drawing/2014/main" id="{90D510C8-5F37-C14A-93EB-4B4FF0A3A4D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1522C80-889D-1149-A21B-B6C783B4572C}"/>
              </a:ext>
            </a:extLst>
          </p:cNvPr>
          <p:cNvSpPr>
            <a:spLocks noGrp="1"/>
          </p:cNvSpPr>
          <p:nvPr>
            <p:ph type="sldNum" sz="quarter" idx="12"/>
          </p:nvPr>
        </p:nvSpPr>
        <p:spPr/>
        <p:txBody>
          <a:bodyPr/>
          <a:lstStyle/>
          <a:p>
            <a:fld id="{6206EEED-6800-604C-8432-38BD05897F22}" type="slidenum">
              <a:rPr lang="en-US" smtClean="0"/>
              <a:t>‹#›</a:t>
            </a:fld>
            <a:endParaRPr lang="en-US"/>
          </a:p>
        </p:txBody>
      </p:sp>
    </p:spTree>
    <p:extLst>
      <p:ext uri="{BB962C8B-B14F-4D97-AF65-F5344CB8AC3E}">
        <p14:creationId xmlns:p14="http://schemas.microsoft.com/office/powerpoint/2010/main" val="38886770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E10A7F-82BF-9A4F-ACEE-CD3849497D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ABBFA69-CED4-664D-A651-8112F72E329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1C03FDE-0B3C-764E-9C28-88E7D5966C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CF15E82-ED85-6140-91B6-B2EE1C6A3A36}"/>
              </a:ext>
            </a:extLst>
          </p:cNvPr>
          <p:cNvSpPr>
            <a:spLocks noGrp="1"/>
          </p:cNvSpPr>
          <p:nvPr>
            <p:ph type="dt" sz="half" idx="10"/>
          </p:nvPr>
        </p:nvSpPr>
        <p:spPr/>
        <p:txBody>
          <a:bodyPr/>
          <a:lstStyle/>
          <a:p>
            <a:fld id="{DB32DD93-CDB7-034F-8949-06A17FCDA788}" type="datetimeFigureOut">
              <a:rPr lang="en-US" smtClean="0"/>
              <a:t>4/18/21</a:t>
            </a:fld>
            <a:endParaRPr lang="en-US"/>
          </a:p>
        </p:txBody>
      </p:sp>
      <p:sp>
        <p:nvSpPr>
          <p:cNvPr id="6" name="Footer Placeholder 5">
            <a:extLst>
              <a:ext uri="{FF2B5EF4-FFF2-40B4-BE49-F238E27FC236}">
                <a16:creationId xmlns:a16="http://schemas.microsoft.com/office/drawing/2014/main" id="{BFDA2B53-BAEB-9648-8C48-04EBC680559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DD2A30-1149-C345-967E-940D57E5DA6D}"/>
              </a:ext>
            </a:extLst>
          </p:cNvPr>
          <p:cNvSpPr>
            <a:spLocks noGrp="1"/>
          </p:cNvSpPr>
          <p:nvPr>
            <p:ph type="sldNum" sz="quarter" idx="12"/>
          </p:nvPr>
        </p:nvSpPr>
        <p:spPr/>
        <p:txBody>
          <a:bodyPr/>
          <a:lstStyle/>
          <a:p>
            <a:fld id="{6206EEED-6800-604C-8432-38BD05897F22}" type="slidenum">
              <a:rPr lang="en-US" smtClean="0"/>
              <a:t>‹#›</a:t>
            </a:fld>
            <a:endParaRPr lang="en-US"/>
          </a:p>
        </p:txBody>
      </p:sp>
    </p:spTree>
    <p:extLst>
      <p:ext uri="{BB962C8B-B14F-4D97-AF65-F5344CB8AC3E}">
        <p14:creationId xmlns:p14="http://schemas.microsoft.com/office/powerpoint/2010/main" val="32402812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A9DA9B-611E-E948-BF01-6396471D665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5395EE2-5F10-B44D-8DB9-925F2717B8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73770EF-D3F9-804F-9DE0-788D653E0A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1102AD1-D204-7B43-96CD-887BAB748329}"/>
              </a:ext>
            </a:extLst>
          </p:cNvPr>
          <p:cNvSpPr>
            <a:spLocks noGrp="1"/>
          </p:cNvSpPr>
          <p:nvPr>
            <p:ph type="dt" sz="half" idx="10"/>
          </p:nvPr>
        </p:nvSpPr>
        <p:spPr/>
        <p:txBody>
          <a:bodyPr/>
          <a:lstStyle/>
          <a:p>
            <a:fld id="{DB32DD93-CDB7-034F-8949-06A17FCDA788}" type="datetimeFigureOut">
              <a:rPr lang="en-US" smtClean="0"/>
              <a:t>4/18/21</a:t>
            </a:fld>
            <a:endParaRPr lang="en-US"/>
          </a:p>
        </p:txBody>
      </p:sp>
      <p:sp>
        <p:nvSpPr>
          <p:cNvPr id="6" name="Footer Placeholder 5">
            <a:extLst>
              <a:ext uri="{FF2B5EF4-FFF2-40B4-BE49-F238E27FC236}">
                <a16:creationId xmlns:a16="http://schemas.microsoft.com/office/drawing/2014/main" id="{B59589D4-2937-4D49-B275-1DD941E900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E9F219-E8C3-C747-8B0F-89FE013D5FBF}"/>
              </a:ext>
            </a:extLst>
          </p:cNvPr>
          <p:cNvSpPr>
            <a:spLocks noGrp="1"/>
          </p:cNvSpPr>
          <p:nvPr>
            <p:ph type="sldNum" sz="quarter" idx="12"/>
          </p:nvPr>
        </p:nvSpPr>
        <p:spPr/>
        <p:txBody>
          <a:bodyPr/>
          <a:lstStyle/>
          <a:p>
            <a:fld id="{6206EEED-6800-604C-8432-38BD05897F22}" type="slidenum">
              <a:rPr lang="en-US" smtClean="0"/>
              <a:t>‹#›</a:t>
            </a:fld>
            <a:endParaRPr lang="en-US"/>
          </a:p>
        </p:txBody>
      </p:sp>
    </p:spTree>
    <p:extLst>
      <p:ext uri="{BB962C8B-B14F-4D97-AF65-F5344CB8AC3E}">
        <p14:creationId xmlns:p14="http://schemas.microsoft.com/office/powerpoint/2010/main" val="14179262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BE3E591-8F51-2143-96D0-07D25E13405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CEB4E18-589A-324A-A8C5-0896404CA0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7A2CA0-282C-9340-9220-FEA34DEBED3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32DD93-CDB7-034F-8949-06A17FCDA788}" type="datetimeFigureOut">
              <a:rPr lang="en-US" smtClean="0"/>
              <a:t>4/18/21</a:t>
            </a:fld>
            <a:endParaRPr lang="en-US"/>
          </a:p>
        </p:txBody>
      </p:sp>
      <p:sp>
        <p:nvSpPr>
          <p:cNvPr id="5" name="Footer Placeholder 4">
            <a:extLst>
              <a:ext uri="{FF2B5EF4-FFF2-40B4-BE49-F238E27FC236}">
                <a16:creationId xmlns:a16="http://schemas.microsoft.com/office/drawing/2014/main" id="{BFB6EF9D-7F82-1C43-B426-86C2C09BB0D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6F2D6CC-71FA-8149-86C1-9E234A9C02B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06EEED-6800-604C-8432-38BD05897F22}" type="slidenum">
              <a:rPr lang="en-US" smtClean="0"/>
              <a:t>‹#›</a:t>
            </a:fld>
            <a:endParaRPr lang="en-US"/>
          </a:p>
        </p:txBody>
      </p:sp>
    </p:spTree>
    <p:extLst>
      <p:ext uri="{BB962C8B-B14F-4D97-AF65-F5344CB8AC3E}">
        <p14:creationId xmlns:p14="http://schemas.microsoft.com/office/powerpoint/2010/main" val="14725487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greeka.com/greece-culture/"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greeka.com/crete/" TargetMode="External"/><Relationship Id="rId2" Type="http://schemas.openxmlformats.org/officeDocument/2006/relationships/hyperlink" Target="https://www.greeka.com/crete/heraklion/sightseeing/palace-knossos-heraklion/"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greeka.com/ionian/kefalonia/"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greeka.com/macedonia/thessaloniki/" TargetMode="External"/><Relationship Id="rId2" Type="http://schemas.openxmlformats.org/officeDocument/2006/relationships/hyperlink" Target="https://www.greeka.com/attica/athens/neighbourhoods/piraeus/"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greeka.com/macedonia/halkidiki/"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25.xml.rels><?xml version="1.0" encoding="UTF-8" standalone="yes"?>
<Relationships xmlns="http://schemas.openxmlformats.org/package/2006/relationships"><Relationship Id="rId3" Type="http://schemas.openxmlformats.org/officeDocument/2006/relationships/hyperlink" Target="https://www.greeka.com/greece-culture/" TargetMode="External"/><Relationship Id="rId2" Type="http://schemas.openxmlformats.org/officeDocument/2006/relationships/hyperlink" Target="https://greekerthanthegreeks.com/2017/09/25-of-most-famous-ancient-greek-statues.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greeka.com/macedonia/thessaloniki/" TargetMode="External"/><Relationship Id="rId2" Type="http://schemas.openxmlformats.org/officeDocument/2006/relationships/hyperlink" Target="https://www.greeka.com/attica/athen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greeka.com/peloponnes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greeka.com/macedonia/" TargetMode="External"/><Relationship Id="rId2" Type="http://schemas.openxmlformats.org/officeDocument/2006/relationships/hyperlink" Target="https://www.greeka.com/" TargetMode="External"/><Relationship Id="rId1" Type="http://schemas.openxmlformats.org/officeDocument/2006/relationships/slideLayout" Target="../slideLayouts/slideLayout2.xml"/><Relationship Id="rId5" Type="http://schemas.openxmlformats.org/officeDocument/2006/relationships/hyperlink" Target="https://www.greeka.com/crete/chania/history/eleftherios-venizelos/" TargetMode="External"/><Relationship Id="rId4" Type="http://schemas.openxmlformats.org/officeDocument/2006/relationships/hyperlink" Target="https://www.greeka.com/epirus/"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greeka.com/greece-islands/" TargetMode="External"/><Relationship Id="rId2" Type="http://schemas.openxmlformats.org/officeDocument/2006/relationships/hyperlink" Target="https://www.greeka.com/greece-cultur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5CF1F-F92E-2646-AA32-04E215846A65}"/>
              </a:ext>
            </a:extLst>
          </p:cNvPr>
          <p:cNvSpPr>
            <a:spLocks noGrp="1"/>
          </p:cNvSpPr>
          <p:nvPr>
            <p:ph type="ctrTitle"/>
          </p:nvPr>
        </p:nvSpPr>
        <p:spPr>
          <a:xfrm>
            <a:off x="1524000" y="641962"/>
            <a:ext cx="7772400" cy="1208610"/>
          </a:xfrm>
        </p:spPr>
        <p:txBody>
          <a:bodyPr>
            <a:normAutofit/>
          </a:bodyPr>
          <a:lstStyle/>
          <a:p>
            <a:r>
              <a:rPr lang="en-US" sz="3200" dirty="0"/>
              <a:t>Greece is located in southern Europe.</a:t>
            </a:r>
          </a:p>
        </p:txBody>
      </p:sp>
      <p:pic>
        <p:nvPicPr>
          <p:cNvPr id="1026" name="Picture 2" descr="Location of Ancient Greece - History of the Ancient Greeks">
            <a:extLst>
              <a:ext uri="{FF2B5EF4-FFF2-40B4-BE49-F238E27FC236}">
                <a16:creationId xmlns:a16="http://schemas.microsoft.com/office/drawing/2014/main" id="{D1F0DE41-4CD9-5A46-A8CB-9D2467104F1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09258" y="2987921"/>
            <a:ext cx="4510768" cy="37519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45310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DF1A4-68E3-A848-9EB0-D4D1BF2650F0}"/>
              </a:ext>
            </a:extLst>
          </p:cNvPr>
          <p:cNvSpPr>
            <a:spLocks noGrp="1"/>
          </p:cNvSpPr>
          <p:nvPr>
            <p:ph type="title"/>
          </p:nvPr>
        </p:nvSpPr>
        <p:spPr/>
        <p:txBody>
          <a:bodyPr/>
          <a:lstStyle/>
          <a:p>
            <a:r>
              <a:rPr lang="en-US" dirty="0"/>
              <a:t>The religion of Greek people is an important aspect of </a:t>
            </a:r>
            <a:r>
              <a:rPr lang="en-US" dirty="0">
                <a:hlinkClick r:id="rId2"/>
              </a:rPr>
              <a:t>Greek culture</a:t>
            </a:r>
            <a:r>
              <a:rPr lang="en-US" dirty="0"/>
              <a:t>. </a:t>
            </a:r>
          </a:p>
        </p:txBody>
      </p:sp>
      <p:sp>
        <p:nvSpPr>
          <p:cNvPr id="3" name="Content Placeholder 2">
            <a:extLst>
              <a:ext uri="{FF2B5EF4-FFF2-40B4-BE49-F238E27FC236}">
                <a16:creationId xmlns:a16="http://schemas.microsoft.com/office/drawing/2014/main" id="{65EADEFF-FB8D-724A-A7BE-42B9180D9817}"/>
              </a:ext>
            </a:extLst>
          </p:cNvPr>
          <p:cNvSpPr>
            <a:spLocks noGrp="1"/>
          </p:cNvSpPr>
          <p:nvPr>
            <p:ph idx="1"/>
          </p:nvPr>
        </p:nvSpPr>
        <p:spPr/>
        <p:txBody>
          <a:bodyPr/>
          <a:lstStyle/>
          <a:p>
            <a:r>
              <a:rPr lang="en-US" dirty="0"/>
              <a:t>The population in mainland Greece and the Greek islands is Christian Orthodox per 90%. The religion of the rest of the population is Muslims, Catholic, Jewish and other minorities. </a:t>
            </a:r>
          </a:p>
          <a:p>
            <a:r>
              <a:rPr lang="en-US" dirty="0"/>
              <a:t>Greece and Russia are the only countries to have such a great proportion of the Orthodox population.</a:t>
            </a:r>
          </a:p>
        </p:txBody>
      </p:sp>
    </p:spTree>
    <p:extLst>
      <p:ext uri="{BB962C8B-B14F-4D97-AF65-F5344CB8AC3E}">
        <p14:creationId xmlns:p14="http://schemas.microsoft.com/office/powerpoint/2010/main" val="16514559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EA042-1A1C-5244-B8DA-C85E4CB0254D}"/>
              </a:ext>
            </a:extLst>
          </p:cNvPr>
          <p:cNvSpPr>
            <a:spLocks noGrp="1"/>
          </p:cNvSpPr>
          <p:nvPr>
            <p:ph type="title"/>
          </p:nvPr>
        </p:nvSpPr>
        <p:spPr/>
        <p:txBody>
          <a:bodyPr/>
          <a:lstStyle/>
          <a:p>
            <a:pPr algn="ctr"/>
            <a:r>
              <a:rPr lang="en-US" dirty="0"/>
              <a:t>The First written language</a:t>
            </a:r>
          </a:p>
        </p:txBody>
      </p:sp>
      <p:sp>
        <p:nvSpPr>
          <p:cNvPr id="3" name="Content Placeholder 2">
            <a:extLst>
              <a:ext uri="{FF2B5EF4-FFF2-40B4-BE49-F238E27FC236}">
                <a16:creationId xmlns:a16="http://schemas.microsoft.com/office/drawing/2014/main" id="{924A965A-140B-044A-A12C-833CB9813E19}"/>
              </a:ext>
            </a:extLst>
          </p:cNvPr>
          <p:cNvSpPr>
            <a:spLocks noGrp="1"/>
          </p:cNvSpPr>
          <p:nvPr>
            <p:ph idx="1"/>
          </p:nvPr>
        </p:nvSpPr>
        <p:spPr/>
        <p:txBody>
          <a:bodyPr/>
          <a:lstStyle/>
          <a:p>
            <a:r>
              <a:rPr lang="en-US" dirty="0"/>
              <a:t>The first written Greek letters were found on baked mud tablets, in the remains of the </a:t>
            </a:r>
            <a:r>
              <a:rPr lang="en-US" dirty="0">
                <a:hlinkClick r:id="rId2"/>
              </a:rPr>
              <a:t>Minoan Knossos Palace</a:t>
            </a:r>
            <a:r>
              <a:rPr lang="en-US" dirty="0"/>
              <a:t> of </a:t>
            </a:r>
            <a:r>
              <a:rPr lang="en-US" dirty="0">
                <a:hlinkClick r:id="rId3"/>
              </a:rPr>
              <a:t>Crete island</a:t>
            </a:r>
            <a:r>
              <a:rPr lang="en-US" dirty="0"/>
              <a:t>. </a:t>
            </a:r>
          </a:p>
          <a:p>
            <a:r>
              <a:rPr lang="en-US" dirty="0"/>
              <a:t>This language is known as Linear A and it has not been fully decoded till today. The most famous example of Linear A is written in the famous Phaistos Disc. </a:t>
            </a:r>
          </a:p>
          <a:p>
            <a:r>
              <a:rPr lang="en-US" dirty="0"/>
              <a:t> In the 12th century BC, a new language started to develop, called Linear B, where each drawing symbol is a consonant-vowel combination.</a:t>
            </a:r>
          </a:p>
        </p:txBody>
      </p:sp>
    </p:spTree>
    <p:extLst>
      <p:ext uri="{BB962C8B-B14F-4D97-AF65-F5344CB8AC3E}">
        <p14:creationId xmlns:p14="http://schemas.microsoft.com/office/powerpoint/2010/main" val="22055852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810548-C13D-3B45-BD3A-C737910B2F98}"/>
              </a:ext>
            </a:extLst>
          </p:cNvPr>
          <p:cNvSpPr>
            <a:spLocks noGrp="1"/>
          </p:cNvSpPr>
          <p:nvPr>
            <p:ph type="title"/>
          </p:nvPr>
        </p:nvSpPr>
        <p:spPr/>
        <p:txBody>
          <a:bodyPr/>
          <a:lstStyle/>
          <a:p>
            <a:pPr algn="ctr"/>
            <a:r>
              <a:rPr lang="en-US" dirty="0"/>
              <a:t>Music</a:t>
            </a:r>
          </a:p>
        </p:txBody>
      </p:sp>
      <p:sp>
        <p:nvSpPr>
          <p:cNvPr id="3" name="Content Placeholder 2">
            <a:extLst>
              <a:ext uri="{FF2B5EF4-FFF2-40B4-BE49-F238E27FC236}">
                <a16:creationId xmlns:a16="http://schemas.microsoft.com/office/drawing/2014/main" id="{AFDD9DB1-548A-A547-BA7F-28731B1DA989}"/>
              </a:ext>
            </a:extLst>
          </p:cNvPr>
          <p:cNvSpPr>
            <a:spLocks noGrp="1"/>
          </p:cNvSpPr>
          <p:nvPr>
            <p:ph idx="1"/>
          </p:nvPr>
        </p:nvSpPr>
        <p:spPr/>
        <p:txBody>
          <a:bodyPr/>
          <a:lstStyle/>
          <a:p>
            <a:r>
              <a:rPr lang="en-US" dirty="0"/>
              <a:t>Music in Greece is of unbelievable diversity due to the creative Greek assimilation of different influences of the Eastern and Western cultures of Asia and Europe.</a:t>
            </a:r>
          </a:p>
          <a:p>
            <a:r>
              <a:rPr lang="en-US" dirty="0"/>
              <a:t>It has a long history dating from the Antiquity, during which poetry, dancing, and music were inseparable and played an important part in the ancient Greek's everyday life. </a:t>
            </a:r>
          </a:p>
          <a:p>
            <a:r>
              <a:rPr lang="en-US" dirty="0"/>
              <a:t>https://</a:t>
            </a:r>
            <a:r>
              <a:rPr lang="en-US" dirty="0" err="1"/>
              <a:t>www.youtube.com</a:t>
            </a:r>
            <a:r>
              <a:rPr lang="en-US" dirty="0"/>
              <a:t>/</a:t>
            </a:r>
            <a:r>
              <a:rPr lang="en-US" dirty="0" err="1"/>
              <a:t>watch?v</a:t>
            </a:r>
            <a:r>
              <a:rPr lang="en-US" dirty="0"/>
              <a:t>=</a:t>
            </a:r>
            <a:r>
              <a:rPr lang="en-US" dirty="0" err="1"/>
              <a:t>i-mGlkqPvwI</a:t>
            </a:r>
            <a:endParaRPr lang="en-US" dirty="0"/>
          </a:p>
        </p:txBody>
      </p:sp>
    </p:spTree>
    <p:extLst>
      <p:ext uri="{BB962C8B-B14F-4D97-AF65-F5344CB8AC3E}">
        <p14:creationId xmlns:p14="http://schemas.microsoft.com/office/powerpoint/2010/main" val="5953072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33D90-3D10-5840-930E-A537EA8C8673}"/>
              </a:ext>
            </a:extLst>
          </p:cNvPr>
          <p:cNvSpPr>
            <a:spLocks noGrp="1"/>
          </p:cNvSpPr>
          <p:nvPr>
            <p:ph type="title"/>
          </p:nvPr>
        </p:nvSpPr>
        <p:spPr/>
        <p:txBody>
          <a:bodyPr/>
          <a:lstStyle/>
          <a:p>
            <a:pPr algn="ctr"/>
            <a:r>
              <a:rPr lang="en-US" dirty="0"/>
              <a:t>Folk Songs (</a:t>
            </a:r>
            <a:r>
              <a:rPr lang="en-US" dirty="0" err="1"/>
              <a:t>Dimotiko</a:t>
            </a:r>
            <a:r>
              <a:rPr lang="en-US" dirty="0"/>
              <a:t> </a:t>
            </a:r>
            <a:r>
              <a:rPr lang="en-US" dirty="0" err="1"/>
              <a:t>Tragoudi</a:t>
            </a:r>
            <a:r>
              <a:rPr lang="en-US" dirty="0"/>
              <a:t>)</a:t>
            </a:r>
          </a:p>
        </p:txBody>
      </p:sp>
      <p:sp>
        <p:nvSpPr>
          <p:cNvPr id="3" name="Content Placeholder 2">
            <a:extLst>
              <a:ext uri="{FF2B5EF4-FFF2-40B4-BE49-F238E27FC236}">
                <a16:creationId xmlns:a16="http://schemas.microsoft.com/office/drawing/2014/main" id="{7B2E3F2C-A7DF-C748-B68B-8F456AB0AF25}"/>
              </a:ext>
            </a:extLst>
          </p:cNvPr>
          <p:cNvSpPr>
            <a:spLocks noGrp="1"/>
          </p:cNvSpPr>
          <p:nvPr>
            <p:ph idx="1"/>
          </p:nvPr>
        </p:nvSpPr>
        <p:spPr/>
        <p:txBody>
          <a:bodyPr>
            <a:normAutofit lnSpcReduction="10000"/>
          </a:bodyPr>
          <a:lstStyle/>
          <a:p>
            <a:r>
              <a:rPr lang="en-US" dirty="0"/>
              <a:t>The klephtic style was born between the end of the Byzantine period and the beginning of the Greek Revolution that led to the Greek Independence in 1821. </a:t>
            </a:r>
          </a:p>
          <a:p>
            <a:r>
              <a:rPr lang="en-US" dirty="0"/>
              <a:t>This style was created by the "</a:t>
            </a:r>
            <a:r>
              <a:rPr lang="en-US" dirty="0" err="1"/>
              <a:t>kleftes</a:t>
            </a:r>
            <a:r>
              <a:rPr lang="en-US" dirty="0"/>
              <a:t>", the heroes who left to live in the mountains, leading a revolutionary action against the Ottoman tyranny. </a:t>
            </a:r>
          </a:p>
          <a:p>
            <a:r>
              <a:rPr lang="en-US" dirty="0"/>
              <a:t>Musical instruments used in Greek folk songs are the lira and laouto (lute), the tambouras and </a:t>
            </a:r>
            <a:r>
              <a:rPr lang="en-US" dirty="0" err="1"/>
              <a:t>gaida</a:t>
            </a:r>
            <a:r>
              <a:rPr lang="en-US" dirty="0"/>
              <a:t> (bagpipe), the </a:t>
            </a:r>
            <a:r>
              <a:rPr lang="en-US" dirty="0" err="1"/>
              <a:t>zournas</a:t>
            </a:r>
            <a:r>
              <a:rPr lang="en-US" dirty="0"/>
              <a:t> (shawm), the </a:t>
            </a:r>
            <a:r>
              <a:rPr lang="en-US" dirty="0" err="1"/>
              <a:t>daouli</a:t>
            </a:r>
            <a:r>
              <a:rPr lang="en-US" dirty="0"/>
              <a:t> (drum), the </a:t>
            </a:r>
            <a:r>
              <a:rPr lang="en-US" dirty="0" err="1"/>
              <a:t>dachares</a:t>
            </a:r>
            <a:r>
              <a:rPr lang="en-US" dirty="0"/>
              <a:t> (tambourine), the </a:t>
            </a:r>
            <a:r>
              <a:rPr lang="en-US" dirty="0" err="1"/>
              <a:t>ziyia</a:t>
            </a:r>
            <a:r>
              <a:rPr lang="en-US" dirty="0"/>
              <a:t> (paired groups) and the </a:t>
            </a:r>
            <a:r>
              <a:rPr lang="en-US" dirty="0" err="1"/>
              <a:t>violi</a:t>
            </a:r>
            <a:r>
              <a:rPr lang="en-US" dirty="0"/>
              <a:t> (violin).</a:t>
            </a:r>
            <a:br>
              <a:rPr lang="en-US" dirty="0"/>
            </a:br>
            <a:r>
              <a:rPr lang="en-US" dirty="0"/>
              <a:t> </a:t>
            </a:r>
          </a:p>
        </p:txBody>
      </p:sp>
    </p:spTree>
    <p:extLst>
      <p:ext uri="{BB962C8B-B14F-4D97-AF65-F5344CB8AC3E}">
        <p14:creationId xmlns:p14="http://schemas.microsoft.com/office/powerpoint/2010/main" val="42206337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A92ED3-FDAE-8A4D-8B5D-F5DA66275324}"/>
              </a:ext>
            </a:extLst>
          </p:cNvPr>
          <p:cNvSpPr>
            <a:spLocks noGrp="1"/>
          </p:cNvSpPr>
          <p:nvPr>
            <p:ph type="title"/>
          </p:nvPr>
        </p:nvSpPr>
        <p:spPr/>
        <p:txBody>
          <a:bodyPr/>
          <a:lstStyle/>
          <a:p>
            <a:pPr algn="ctr"/>
            <a:r>
              <a:rPr lang="en-US" dirty="0" err="1"/>
              <a:t>Kantada</a:t>
            </a:r>
            <a:endParaRPr lang="en-US" dirty="0"/>
          </a:p>
        </p:txBody>
      </p:sp>
      <p:sp>
        <p:nvSpPr>
          <p:cNvPr id="3" name="Content Placeholder 2">
            <a:extLst>
              <a:ext uri="{FF2B5EF4-FFF2-40B4-BE49-F238E27FC236}">
                <a16:creationId xmlns:a16="http://schemas.microsoft.com/office/drawing/2014/main" id="{40021DD4-2252-1545-B4C4-F78D37FB9F11}"/>
              </a:ext>
            </a:extLst>
          </p:cNvPr>
          <p:cNvSpPr>
            <a:spLocks noGrp="1"/>
          </p:cNvSpPr>
          <p:nvPr>
            <p:ph idx="1"/>
          </p:nvPr>
        </p:nvSpPr>
        <p:spPr/>
        <p:txBody>
          <a:bodyPr/>
          <a:lstStyle/>
          <a:p>
            <a:r>
              <a:rPr lang="en-US" dirty="0"/>
              <a:t>Originated from </a:t>
            </a:r>
            <a:r>
              <a:rPr lang="en-US" dirty="0">
                <a:hlinkClick r:id="rId2"/>
              </a:rPr>
              <a:t>Kefalonia island</a:t>
            </a:r>
            <a:r>
              <a:rPr lang="en-US" dirty="0"/>
              <a:t> and created at the beginning of the 19th century, it is a style of romantic serenade music, sung with three male voices in chorus, accompanied by guitar or mandolin.</a:t>
            </a:r>
          </a:p>
          <a:p>
            <a:r>
              <a:rPr lang="en-US" dirty="0"/>
              <a:t>This style had been influenced by Italian music and soon gained all the Ionian Islands and the rest of Greece. </a:t>
            </a:r>
          </a:p>
          <a:p>
            <a:r>
              <a:rPr lang="en-US" dirty="0"/>
              <a:t>https://</a:t>
            </a:r>
            <a:r>
              <a:rPr lang="en-US" dirty="0" err="1"/>
              <a:t>www.youtube.com</a:t>
            </a:r>
            <a:r>
              <a:rPr lang="en-US" dirty="0"/>
              <a:t>/</a:t>
            </a:r>
            <a:r>
              <a:rPr lang="en-US" dirty="0" err="1"/>
              <a:t>watch?v</a:t>
            </a:r>
            <a:r>
              <a:rPr lang="en-US" dirty="0"/>
              <a:t>=Zf87GGVtiIM</a:t>
            </a:r>
          </a:p>
        </p:txBody>
      </p:sp>
    </p:spTree>
    <p:extLst>
      <p:ext uri="{BB962C8B-B14F-4D97-AF65-F5344CB8AC3E}">
        <p14:creationId xmlns:p14="http://schemas.microsoft.com/office/powerpoint/2010/main" val="16127769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36A6C-C705-5E47-A2F4-4D6FC9F30A3B}"/>
              </a:ext>
            </a:extLst>
          </p:cNvPr>
          <p:cNvSpPr>
            <a:spLocks noGrp="1"/>
          </p:cNvSpPr>
          <p:nvPr>
            <p:ph type="title"/>
          </p:nvPr>
        </p:nvSpPr>
        <p:spPr/>
        <p:txBody>
          <a:bodyPr/>
          <a:lstStyle/>
          <a:p>
            <a:pPr algn="ctr"/>
            <a:r>
              <a:rPr lang="en-US" dirty="0"/>
              <a:t>Rebetiko</a:t>
            </a:r>
          </a:p>
        </p:txBody>
      </p:sp>
      <p:sp>
        <p:nvSpPr>
          <p:cNvPr id="3" name="Content Placeholder 2">
            <a:extLst>
              <a:ext uri="{FF2B5EF4-FFF2-40B4-BE49-F238E27FC236}">
                <a16:creationId xmlns:a16="http://schemas.microsoft.com/office/drawing/2014/main" id="{9B5F8535-940E-6143-B0C4-0087FBD1029A}"/>
              </a:ext>
            </a:extLst>
          </p:cNvPr>
          <p:cNvSpPr>
            <a:spLocks noGrp="1"/>
          </p:cNvSpPr>
          <p:nvPr>
            <p:ph idx="1"/>
          </p:nvPr>
        </p:nvSpPr>
        <p:spPr/>
        <p:txBody>
          <a:bodyPr/>
          <a:lstStyle/>
          <a:p>
            <a:r>
              <a:rPr lang="en-US" dirty="0"/>
              <a:t>This particular and famous style of music in Greece was born in the hashish dens and the </a:t>
            </a:r>
            <a:r>
              <a:rPr lang="en-US" dirty="0" err="1"/>
              <a:t>tekedes</a:t>
            </a:r>
            <a:r>
              <a:rPr lang="en-US" dirty="0"/>
              <a:t>, the Turkish style underground cafes of the district of </a:t>
            </a:r>
            <a:r>
              <a:rPr lang="en-US" dirty="0">
                <a:hlinkClick r:id="rId2"/>
              </a:rPr>
              <a:t>Piraeus</a:t>
            </a:r>
            <a:r>
              <a:rPr lang="en-US" dirty="0"/>
              <a:t> and the city of </a:t>
            </a:r>
            <a:r>
              <a:rPr lang="en-US" dirty="0">
                <a:hlinkClick r:id="rId3"/>
              </a:rPr>
              <a:t>Thessaloniki</a:t>
            </a:r>
            <a:r>
              <a:rPr lang="en-US" dirty="0"/>
              <a:t>. </a:t>
            </a:r>
          </a:p>
          <a:p>
            <a:r>
              <a:rPr lang="en-US" dirty="0"/>
              <a:t> </a:t>
            </a:r>
            <a:r>
              <a:rPr lang="en-US" dirty="0" err="1"/>
              <a:t>Rembetiko</a:t>
            </a:r>
            <a:r>
              <a:rPr lang="en-US" dirty="0"/>
              <a:t> music was spread by the two million Greek refugees coming from Asia Minor in 1922, after the destruction of Smyrna by the Turks. </a:t>
            </a:r>
          </a:p>
          <a:p>
            <a:r>
              <a:rPr lang="en-US" dirty="0"/>
              <a:t>The rebetiko slowly in the 1950s came out of the underground world and started to be played in the nightclubs of Athens, where it became very popular, even if it was despised by the Greek people because they saw it as outcast music. </a:t>
            </a:r>
          </a:p>
        </p:txBody>
      </p:sp>
    </p:spTree>
    <p:extLst>
      <p:ext uri="{BB962C8B-B14F-4D97-AF65-F5344CB8AC3E}">
        <p14:creationId xmlns:p14="http://schemas.microsoft.com/office/powerpoint/2010/main" val="14497842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8B298-9B12-5549-8EBE-5988D1E473DA}"/>
              </a:ext>
            </a:extLst>
          </p:cNvPr>
          <p:cNvSpPr>
            <a:spLocks noGrp="1"/>
          </p:cNvSpPr>
          <p:nvPr>
            <p:ph type="title"/>
          </p:nvPr>
        </p:nvSpPr>
        <p:spPr/>
        <p:txBody>
          <a:bodyPr/>
          <a:lstStyle/>
          <a:p>
            <a:pPr algn="ctr"/>
            <a:r>
              <a:rPr lang="en-US" dirty="0"/>
              <a:t>20th-century music</a:t>
            </a:r>
          </a:p>
        </p:txBody>
      </p:sp>
      <p:sp>
        <p:nvSpPr>
          <p:cNvPr id="3" name="Content Placeholder 2">
            <a:extLst>
              <a:ext uri="{FF2B5EF4-FFF2-40B4-BE49-F238E27FC236}">
                <a16:creationId xmlns:a16="http://schemas.microsoft.com/office/drawing/2014/main" id="{46A2C942-EE5D-5640-B116-45D86842B878}"/>
              </a:ext>
            </a:extLst>
          </p:cNvPr>
          <p:cNvSpPr>
            <a:spLocks noGrp="1"/>
          </p:cNvSpPr>
          <p:nvPr>
            <p:ph idx="1"/>
          </p:nvPr>
        </p:nvSpPr>
        <p:spPr/>
        <p:txBody>
          <a:bodyPr/>
          <a:lstStyle/>
          <a:p>
            <a:r>
              <a:rPr lang="en-US" dirty="0"/>
              <a:t>In the 1980s, modern artists like </a:t>
            </a:r>
            <a:r>
              <a:rPr lang="en-US" dirty="0" err="1"/>
              <a:t>Dionyssis</a:t>
            </a:r>
            <a:r>
              <a:rPr lang="en-US" dirty="0"/>
              <a:t> Savopoulos, Georgios </a:t>
            </a:r>
            <a:r>
              <a:rPr lang="en-US" dirty="0" err="1"/>
              <a:t>Ntalaras</a:t>
            </a:r>
            <a:r>
              <a:rPr lang="en-US" dirty="0"/>
              <a:t>, Nikos </a:t>
            </a:r>
            <a:r>
              <a:rPr lang="en-US" dirty="0" err="1"/>
              <a:t>Papazoglou</a:t>
            </a:r>
            <a:r>
              <a:rPr lang="en-US" dirty="0"/>
              <a:t>, Stavros </a:t>
            </a:r>
            <a:r>
              <a:rPr lang="en-US" dirty="0" err="1"/>
              <a:t>Xarhakos</a:t>
            </a:r>
            <a:r>
              <a:rPr lang="en-US" dirty="0"/>
              <a:t>, and </a:t>
            </a:r>
            <a:r>
              <a:rPr lang="en-US" dirty="0" err="1"/>
              <a:t>Pavlos</a:t>
            </a:r>
            <a:r>
              <a:rPr lang="en-US" dirty="0"/>
              <a:t> </a:t>
            </a:r>
            <a:r>
              <a:rPr lang="en-US" dirty="0" err="1"/>
              <a:t>Sidiropoulos</a:t>
            </a:r>
            <a:r>
              <a:rPr lang="en-US" dirty="0"/>
              <a:t> rehabilitated the </a:t>
            </a:r>
            <a:r>
              <a:rPr lang="en-US" dirty="0" err="1"/>
              <a:t>rembetiko</a:t>
            </a:r>
            <a:r>
              <a:rPr lang="en-US" dirty="0"/>
              <a:t> music and mixed it with rock music, bringing to life a new, passionate and interesting kind of music. </a:t>
            </a:r>
          </a:p>
          <a:p>
            <a:r>
              <a:rPr lang="en-US" dirty="0"/>
              <a:t>Their lyrics were about personal or political freedom (Savopoulos, </a:t>
            </a:r>
            <a:r>
              <a:rPr lang="en-US" dirty="0" err="1"/>
              <a:t>Ntallaras</a:t>
            </a:r>
            <a:r>
              <a:rPr lang="en-US" dirty="0"/>
              <a:t>, and </a:t>
            </a:r>
            <a:r>
              <a:rPr lang="en-US" dirty="0" err="1"/>
              <a:t>Sidiropoulos</a:t>
            </a:r>
            <a:r>
              <a:rPr lang="en-US" dirty="0"/>
              <a:t>), or about aspects of everyday life, pain and sorrow (</a:t>
            </a:r>
            <a:r>
              <a:rPr lang="en-US" dirty="0" err="1"/>
              <a:t>Papazoglou</a:t>
            </a:r>
            <a:r>
              <a:rPr lang="en-US" dirty="0"/>
              <a:t>), and drugged generation (</a:t>
            </a:r>
            <a:r>
              <a:rPr lang="en-US" dirty="0" err="1"/>
              <a:t>Sidiropoulos</a:t>
            </a:r>
            <a:r>
              <a:rPr lang="en-US" dirty="0"/>
              <a:t>).</a:t>
            </a:r>
          </a:p>
          <a:p>
            <a:r>
              <a:rPr lang="en-US" dirty="0"/>
              <a:t>https://</a:t>
            </a:r>
            <a:r>
              <a:rPr lang="en-US" dirty="0" err="1"/>
              <a:t>www.youtube.com</a:t>
            </a:r>
            <a:r>
              <a:rPr lang="en-US" dirty="0"/>
              <a:t>/</a:t>
            </a:r>
            <a:r>
              <a:rPr lang="en-US" dirty="0" err="1"/>
              <a:t>watch?v</a:t>
            </a:r>
            <a:r>
              <a:rPr lang="en-US" dirty="0"/>
              <a:t>=EbleLNST96k</a:t>
            </a:r>
          </a:p>
        </p:txBody>
      </p:sp>
    </p:spTree>
    <p:extLst>
      <p:ext uri="{BB962C8B-B14F-4D97-AF65-F5344CB8AC3E}">
        <p14:creationId xmlns:p14="http://schemas.microsoft.com/office/powerpoint/2010/main" val="32937402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8ABC82-2224-BD4E-9D3E-35CF56864459}"/>
              </a:ext>
            </a:extLst>
          </p:cNvPr>
          <p:cNvSpPr>
            <a:spLocks noGrp="1"/>
          </p:cNvSpPr>
          <p:nvPr>
            <p:ph type="title"/>
          </p:nvPr>
        </p:nvSpPr>
        <p:spPr/>
        <p:txBody>
          <a:bodyPr/>
          <a:lstStyle/>
          <a:p>
            <a:pPr algn="ctr"/>
            <a:r>
              <a:rPr lang="en-US" dirty="0"/>
              <a:t>Dance</a:t>
            </a:r>
          </a:p>
        </p:txBody>
      </p:sp>
      <p:sp>
        <p:nvSpPr>
          <p:cNvPr id="3" name="Content Placeholder 2">
            <a:extLst>
              <a:ext uri="{FF2B5EF4-FFF2-40B4-BE49-F238E27FC236}">
                <a16:creationId xmlns:a16="http://schemas.microsoft.com/office/drawing/2014/main" id="{C7393048-5723-8148-BA80-1B234921F8BB}"/>
              </a:ext>
            </a:extLst>
          </p:cNvPr>
          <p:cNvSpPr>
            <a:spLocks noGrp="1"/>
          </p:cNvSpPr>
          <p:nvPr>
            <p:ph idx="1"/>
          </p:nvPr>
        </p:nvSpPr>
        <p:spPr/>
        <p:txBody>
          <a:bodyPr/>
          <a:lstStyle/>
          <a:p>
            <a:r>
              <a:rPr lang="en-US" dirty="0"/>
              <a:t>Sani festival that is a yearly celebration since 1993.</a:t>
            </a:r>
          </a:p>
          <a:p>
            <a:r>
              <a:rPr lang="en-US" dirty="0"/>
              <a:t>This event brings together nationally and internationally acclaimed artists at Sani </a:t>
            </a:r>
            <a:r>
              <a:rPr lang="en-US" dirty="0">
                <a:hlinkClick r:id="rId2"/>
              </a:rPr>
              <a:t>Halkidiki</a:t>
            </a:r>
            <a:r>
              <a:rPr lang="en-US" dirty="0"/>
              <a:t>.</a:t>
            </a:r>
          </a:p>
          <a:p>
            <a:r>
              <a:rPr lang="en-US" dirty="0"/>
              <a:t>https://</a:t>
            </a:r>
            <a:r>
              <a:rPr lang="en-US" dirty="0" err="1"/>
              <a:t>www.youtube.com</a:t>
            </a:r>
            <a:r>
              <a:rPr lang="en-US" dirty="0"/>
              <a:t>/</a:t>
            </a:r>
            <a:r>
              <a:rPr lang="en-US" dirty="0" err="1"/>
              <a:t>watch?v</a:t>
            </a:r>
            <a:r>
              <a:rPr lang="en-US" dirty="0"/>
              <a:t>=mU-JB4wYetY</a:t>
            </a:r>
          </a:p>
        </p:txBody>
      </p:sp>
    </p:spTree>
    <p:extLst>
      <p:ext uri="{BB962C8B-B14F-4D97-AF65-F5344CB8AC3E}">
        <p14:creationId xmlns:p14="http://schemas.microsoft.com/office/powerpoint/2010/main" val="1954360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865AB-ACE3-A54C-B383-29AAA0BAD075}"/>
              </a:ext>
            </a:extLst>
          </p:cNvPr>
          <p:cNvSpPr>
            <a:spLocks noGrp="1"/>
          </p:cNvSpPr>
          <p:nvPr>
            <p:ph type="title"/>
          </p:nvPr>
        </p:nvSpPr>
        <p:spPr/>
        <p:txBody>
          <a:bodyPr/>
          <a:lstStyle/>
          <a:p>
            <a:pPr algn="ctr"/>
            <a:r>
              <a:rPr lang="en-US" dirty="0"/>
              <a:t>Sani Festival </a:t>
            </a:r>
          </a:p>
        </p:txBody>
      </p:sp>
      <p:sp>
        <p:nvSpPr>
          <p:cNvPr id="3" name="Content Placeholder 2">
            <a:extLst>
              <a:ext uri="{FF2B5EF4-FFF2-40B4-BE49-F238E27FC236}">
                <a16:creationId xmlns:a16="http://schemas.microsoft.com/office/drawing/2014/main" id="{FD3276EF-4E2A-8C41-AD68-66B3B73EA5BF}"/>
              </a:ext>
            </a:extLst>
          </p:cNvPr>
          <p:cNvSpPr>
            <a:spLocks noGrp="1"/>
          </p:cNvSpPr>
          <p:nvPr>
            <p:ph idx="1"/>
          </p:nvPr>
        </p:nvSpPr>
        <p:spPr/>
        <p:txBody>
          <a:bodyPr/>
          <a:lstStyle/>
          <a:p>
            <a:r>
              <a:rPr lang="en-US" dirty="0"/>
              <a:t>The program dedicated to classical music, which for a number of years provided a showcase for talented young Greek musicians.</a:t>
            </a:r>
          </a:p>
          <a:p>
            <a:r>
              <a:rPr lang="en-US" dirty="0"/>
              <a:t>In 2013, the Sani Classic section was reimagined as Classic Waves encompassing worldwide major orchestras, small ensembles and individual artists. </a:t>
            </a:r>
          </a:p>
          <a:p>
            <a:r>
              <a:rPr lang="en-US" dirty="0"/>
              <a:t>This festival also host dance performances along with musical performances.</a:t>
            </a:r>
          </a:p>
        </p:txBody>
      </p:sp>
    </p:spTree>
    <p:extLst>
      <p:ext uri="{BB962C8B-B14F-4D97-AF65-F5344CB8AC3E}">
        <p14:creationId xmlns:p14="http://schemas.microsoft.com/office/powerpoint/2010/main" val="14932274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138826-58CD-5E49-9D97-3FBC8B3F21AE}"/>
              </a:ext>
            </a:extLst>
          </p:cNvPr>
          <p:cNvSpPr>
            <a:spLocks noGrp="1"/>
          </p:cNvSpPr>
          <p:nvPr>
            <p:ph type="title"/>
          </p:nvPr>
        </p:nvSpPr>
        <p:spPr/>
        <p:txBody>
          <a:bodyPr/>
          <a:lstStyle/>
          <a:p>
            <a:pPr algn="ctr"/>
            <a:r>
              <a:rPr lang="en-US" dirty="0"/>
              <a:t>Sani festival </a:t>
            </a:r>
          </a:p>
        </p:txBody>
      </p:sp>
      <p:pic>
        <p:nvPicPr>
          <p:cNvPr id="4098" name="Picture 2" descr="Image result for sani festival dance">
            <a:extLst>
              <a:ext uri="{FF2B5EF4-FFF2-40B4-BE49-F238E27FC236}">
                <a16:creationId xmlns:a16="http://schemas.microsoft.com/office/drawing/2014/main" id="{C0C9F99F-2A11-C145-ADBA-E2E59480A9D0}"/>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28650" y="2568901"/>
            <a:ext cx="5622248" cy="3748165"/>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a:extLst>
              <a:ext uri="{FF2B5EF4-FFF2-40B4-BE49-F238E27FC236}">
                <a16:creationId xmlns:a16="http://schemas.microsoft.com/office/drawing/2014/main" id="{535016B7-694F-7248-A600-9BBAA0713951}"/>
              </a:ext>
            </a:extLst>
          </p:cNvPr>
          <p:cNvPicPr>
            <a:picLocks noChangeAspect="1"/>
          </p:cNvPicPr>
          <p:nvPr/>
        </p:nvPicPr>
        <p:blipFill>
          <a:blip r:embed="rId3"/>
          <a:stretch>
            <a:fillRect/>
          </a:stretch>
        </p:blipFill>
        <p:spPr>
          <a:xfrm>
            <a:off x="6505730" y="1821720"/>
            <a:ext cx="4215671" cy="5620895"/>
          </a:xfrm>
          <a:prstGeom prst="rect">
            <a:avLst/>
          </a:prstGeom>
        </p:spPr>
      </p:pic>
    </p:spTree>
    <p:extLst>
      <p:ext uri="{BB962C8B-B14F-4D97-AF65-F5344CB8AC3E}">
        <p14:creationId xmlns:p14="http://schemas.microsoft.com/office/powerpoint/2010/main" val="28087834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90B910-1560-9C4A-9461-C6B4C0F60C7D}"/>
              </a:ext>
            </a:extLst>
          </p:cNvPr>
          <p:cNvSpPr>
            <a:spLocks noGrp="1"/>
          </p:cNvSpPr>
          <p:nvPr>
            <p:ph type="title"/>
          </p:nvPr>
        </p:nvSpPr>
        <p:spPr/>
        <p:txBody>
          <a:bodyPr>
            <a:normAutofit/>
          </a:bodyPr>
          <a:lstStyle/>
          <a:p>
            <a:r>
              <a:rPr lang="en-US" sz="3200" dirty="0"/>
              <a:t>Greece has the largest coastline in Europe and is know for the thousands of islands right off the coast. </a:t>
            </a:r>
          </a:p>
        </p:txBody>
      </p:sp>
      <p:pic>
        <p:nvPicPr>
          <p:cNvPr id="2050" name="Picture 2" descr="Geography of Greece - Wikipedia">
            <a:extLst>
              <a:ext uri="{FF2B5EF4-FFF2-40B4-BE49-F238E27FC236}">
                <a16:creationId xmlns:a16="http://schemas.microsoft.com/office/drawing/2014/main" id="{68104AF1-C1CB-9F44-913C-9C1BD237EBD3}"/>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542826" y="1825625"/>
            <a:ext cx="5106348" cy="4351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8115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FADA8-CEDC-284C-86BE-71449F783489}"/>
              </a:ext>
            </a:extLst>
          </p:cNvPr>
          <p:cNvSpPr>
            <a:spLocks noGrp="1"/>
          </p:cNvSpPr>
          <p:nvPr>
            <p:ph type="title"/>
          </p:nvPr>
        </p:nvSpPr>
        <p:spPr/>
        <p:txBody>
          <a:bodyPr/>
          <a:lstStyle/>
          <a:p>
            <a:pPr algn="ctr"/>
            <a:r>
              <a:rPr lang="en-US" dirty="0"/>
              <a:t>Theatre</a:t>
            </a:r>
          </a:p>
        </p:txBody>
      </p:sp>
      <p:sp>
        <p:nvSpPr>
          <p:cNvPr id="3" name="Content Placeholder 2">
            <a:extLst>
              <a:ext uri="{FF2B5EF4-FFF2-40B4-BE49-F238E27FC236}">
                <a16:creationId xmlns:a16="http://schemas.microsoft.com/office/drawing/2014/main" id="{4F9FA58C-8954-B84F-A81F-F93BE265AB9C}"/>
              </a:ext>
            </a:extLst>
          </p:cNvPr>
          <p:cNvSpPr>
            <a:spLocks noGrp="1"/>
          </p:cNvSpPr>
          <p:nvPr>
            <p:ph idx="1"/>
          </p:nvPr>
        </p:nvSpPr>
        <p:spPr/>
        <p:txBody>
          <a:bodyPr/>
          <a:lstStyle/>
          <a:p>
            <a:r>
              <a:rPr lang="en-US" dirty="0"/>
              <a:t>Theatre in Greece was a form of entertainment in the ancient times.</a:t>
            </a:r>
          </a:p>
          <a:p>
            <a:r>
              <a:rPr lang="en-US" dirty="0"/>
              <a:t>In todays time theatre is not as popular as it was in ancient Greece.</a:t>
            </a:r>
          </a:p>
          <a:p>
            <a:endParaRPr lang="en-US" dirty="0"/>
          </a:p>
        </p:txBody>
      </p:sp>
    </p:spTree>
    <p:extLst>
      <p:ext uri="{BB962C8B-B14F-4D97-AF65-F5344CB8AC3E}">
        <p14:creationId xmlns:p14="http://schemas.microsoft.com/office/powerpoint/2010/main" val="6022070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59E01-4B14-ED4F-A28C-3AD5E56AAB6E}"/>
              </a:ext>
            </a:extLst>
          </p:cNvPr>
          <p:cNvSpPr>
            <a:spLocks noGrp="1"/>
          </p:cNvSpPr>
          <p:nvPr>
            <p:ph type="title"/>
          </p:nvPr>
        </p:nvSpPr>
        <p:spPr/>
        <p:txBody>
          <a:bodyPr/>
          <a:lstStyle/>
          <a:p>
            <a:pPr algn="ctr"/>
            <a:r>
              <a:rPr lang="en-US" dirty="0"/>
              <a:t>Ancient Greek Theatre</a:t>
            </a:r>
          </a:p>
        </p:txBody>
      </p:sp>
      <p:sp>
        <p:nvSpPr>
          <p:cNvPr id="3" name="Content Placeholder 2">
            <a:extLst>
              <a:ext uri="{FF2B5EF4-FFF2-40B4-BE49-F238E27FC236}">
                <a16:creationId xmlns:a16="http://schemas.microsoft.com/office/drawing/2014/main" id="{470E793A-1523-9048-8D9A-0F179ADB1447}"/>
              </a:ext>
            </a:extLst>
          </p:cNvPr>
          <p:cNvSpPr>
            <a:spLocks noGrp="1"/>
          </p:cNvSpPr>
          <p:nvPr>
            <p:ph idx="1"/>
          </p:nvPr>
        </p:nvSpPr>
        <p:spPr/>
        <p:txBody>
          <a:bodyPr/>
          <a:lstStyle/>
          <a:p>
            <a:r>
              <a:rPr lang="en-US" dirty="0"/>
              <a:t>The Greek theatre history began with festivals honoring their gods. </a:t>
            </a:r>
          </a:p>
          <a:p>
            <a:r>
              <a:rPr lang="en-US" dirty="0"/>
              <a:t>At the early Greek festivals, the actors, directors, and dramatists were all the same person. </a:t>
            </a:r>
          </a:p>
          <a:p>
            <a:r>
              <a:rPr lang="en-US" dirty="0"/>
              <a:t>After some time, only three actors were allowed to perform in each play. Later few non-speaking roles were allowed to perform on-stage. </a:t>
            </a:r>
          </a:p>
        </p:txBody>
      </p:sp>
    </p:spTree>
    <p:extLst>
      <p:ext uri="{BB962C8B-B14F-4D97-AF65-F5344CB8AC3E}">
        <p14:creationId xmlns:p14="http://schemas.microsoft.com/office/powerpoint/2010/main" val="37447744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A1D64-02A6-6745-9668-BC1821D0449A}"/>
              </a:ext>
            </a:extLst>
          </p:cNvPr>
          <p:cNvSpPr>
            <a:spLocks noGrp="1"/>
          </p:cNvSpPr>
          <p:nvPr>
            <p:ph type="title"/>
          </p:nvPr>
        </p:nvSpPr>
        <p:spPr/>
        <p:txBody>
          <a:bodyPr/>
          <a:lstStyle/>
          <a:p>
            <a:pPr algn="ctr"/>
            <a:r>
              <a:rPr lang="en-US" dirty="0"/>
              <a:t>Ancient Greek Theatre</a:t>
            </a:r>
          </a:p>
        </p:txBody>
      </p:sp>
      <p:sp>
        <p:nvSpPr>
          <p:cNvPr id="3" name="Content Placeholder 2">
            <a:extLst>
              <a:ext uri="{FF2B5EF4-FFF2-40B4-BE49-F238E27FC236}">
                <a16:creationId xmlns:a16="http://schemas.microsoft.com/office/drawing/2014/main" id="{DC9F562E-AC77-9D4D-AAF3-48FCB78000A0}"/>
              </a:ext>
            </a:extLst>
          </p:cNvPr>
          <p:cNvSpPr>
            <a:spLocks noGrp="1"/>
          </p:cNvSpPr>
          <p:nvPr>
            <p:ph idx="1"/>
          </p:nvPr>
        </p:nvSpPr>
        <p:spPr/>
        <p:txBody>
          <a:bodyPr/>
          <a:lstStyle/>
          <a:p>
            <a:r>
              <a:rPr lang="en-US" dirty="0"/>
              <a:t>Comedy was also an important part of ancient Greek theatre. </a:t>
            </a:r>
          </a:p>
          <a:p>
            <a:r>
              <a:rPr lang="en-US" dirty="0"/>
              <a:t>The cast of a Greek play in the Dionysia was comprised of amateurs, not professionals (all male). </a:t>
            </a:r>
          </a:p>
          <a:p>
            <a:r>
              <a:rPr lang="en-US" dirty="0"/>
              <a:t>Ancient Greek actors had to gesture grandly so that the entire audience could see and hear the story. </a:t>
            </a:r>
          </a:p>
          <a:p>
            <a:r>
              <a:rPr lang="en-US" dirty="0"/>
              <a:t>https://</a:t>
            </a:r>
            <a:r>
              <a:rPr lang="en-US" dirty="0" err="1"/>
              <a:t>www.youtube.com</a:t>
            </a:r>
            <a:r>
              <a:rPr lang="en-US" dirty="0"/>
              <a:t>/</a:t>
            </a:r>
            <a:r>
              <a:rPr lang="en-US" dirty="0" err="1"/>
              <a:t>watch?v</a:t>
            </a:r>
            <a:r>
              <a:rPr lang="en-US" dirty="0"/>
              <a:t>=2CVO9Vd067U</a:t>
            </a:r>
          </a:p>
        </p:txBody>
      </p:sp>
    </p:spTree>
    <p:extLst>
      <p:ext uri="{BB962C8B-B14F-4D97-AF65-F5344CB8AC3E}">
        <p14:creationId xmlns:p14="http://schemas.microsoft.com/office/powerpoint/2010/main" val="9994674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2C2CC-79E4-3B48-BD99-451397B22B78}"/>
              </a:ext>
            </a:extLst>
          </p:cNvPr>
          <p:cNvSpPr>
            <a:spLocks noGrp="1"/>
          </p:cNvSpPr>
          <p:nvPr>
            <p:ph type="title"/>
          </p:nvPr>
        </p:nvSpPr>
        <p:spPr/>
        <p:txBody>
          <a:bodyPr/>
          <a:lstStyle/>
          <a:p>
            <a:pPr algn="ctr"/>
            <a:r>
              <a:rPr lang="en-US" dirty="0"/>
              <a:t>Travel site </a:t>
            </a:r>
          </a:p>
        </p:txBody>
      </p:sp>
      <p:sp>
        <p:nvSpPr>
          <p:cNvPr id="3" name="Content Placeholder 2">
            <a:extLst>
              <a:ext uri="{FF2B5EF4-FFF2-40B4-BE49-F238E27FC236}">
                <a16:creationId xmlns:a16="http://schemas.microsoft.com/office/drawing/2014/main" id="{DF501C3F-652A-9645-A5FB-71BE82A66339}"/>
              </a:ext>
            </a:extLst>
          </p:cNvPr>
          <p:cNvSpPr>
            <a:spLocks noGrp="1"/>
          </p:cNvSpPr>
          <p:nvPr>
            <p:ph idx="1"/>
          </p:nvPr>
        </p:nvSpPr>
        <p:spPr/>
        <p:txBody>
          <a:bodyPr/>
          <a:lstStyle/>
          <a:p>
            <a:r>
              <a:rPr lang="en-US" dirty="0"/>
              <a:t>Greece is famous and notable for being the birthplace for many things.</a:t>
            </a:r>
          </a:p>
          <a:p>
            <a:r>
              <a:rPr lang="en-US" dirty="0"/>
              <a:t>Democracy, Philosophy, and the Olympic Games all were birth in Greece. </a:t>
            </a:r>
          </a:p>
          <a:p>
            <a:endParaRPr lang="en-US" dirty="0"/>
          </a:p>
        </p:txBody>
      </p:sp>
    </p:spTree>
    <p:extLst>
      <p:ext uri="{BB962C8B-B14F-4D97-AF65-F5344CB8AC3E}">
        <p14:creationId xmlns:p14="http://schemas.microsoft.com/office/powerpoint/2010/main" val="38304743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83966-D3FE-664A-A306-8E7F7746CC1F}"/>
              </a:ext>
            </a:extLst>
          </p:cNvPr>
          <p:cNvSpPr>
            <a:spLocks noGrp="1"/>
          </p:cNvSpPr>
          <p:nvPr>
            <p:ph type="title"/>
          </p:nvPr>
        </p:nvSpPr>
        <p:spPr/>
        <p:txBody>
          <a:bodyPr/>
          <a:lstStyle/>
          <a:p>
            <a:pPr algn="ctr"/>
            <a:r>
              <a:rPr lang="en-US" dirty="0"/>
              <a:t>Travel site</a:t>
            </a:r>
          </a:p>
        </p:txBody>
      </p:sp>
      <p:sp>
        <p:nvSpPr>
          <p:cNvPr id="3" name="Content Placeholder 2">
            <a:extLst>
              <a:ext uri="{FF2B5EF4-FFF2-40B4-BE49-F238E27FC236}">
                <a16:creationId xmlns:a16="http://schemas.microsoft.com/office/drawing/2014/main" id="{CED4CCB6-7BE1-7B4E-9EEE-420E1BA3DF6C}"/>
              </a:ext>
            </a:extLst>
          </p:cNvPr>
          <p:cNvSpPr>
            <a:spLocks noGrp="1"/>
          </p:cNvSpPr>
          <p:nvPr>
            <p:ph idx="1"/>
          </p:nvPr>
        </p:nvSpPr>
        <p:spPr/>
        <p:txBody>
          <a:bodyPr/>
          <a:lstStyle/>
          <a:p>
            <a:r>
              <a:rPr lang="en-US" dirty="0"/>
              <a:t>Greece is also famous for its statues of Greek Gods. </a:t>
            </a:r>
          </a:p>
          <a:p>
            <a:r>
              <a:rPr lang="en-US" dirty="0"/>
              <a:t>Statues of Zeus, Athena Parthenos, Aphrodite are all popular tourist attractions. </a:t>
            </a:r>
          </a:p>
          <a:p>
            <a:endParaRPr lang="en-US" dirty="0"/>
          </a:p>
        </p:txBody>
      </p:sp>
      <p:pic>
        <p:nvPicPr>
          <p:cNvPr id="4" name="Picture 3">
            <a:extLst>
              <a:ext uri="{FF2B5EF4-FFF2-40B4-BE49-F238E27FC236}">
                <a16:creationId xmlns:a16="http://schemas.microsoft.com/office/drawing/2014/main" id="{5A6D0FB3-38DD-734F-A2CA-037ED0683E08}"/>
              </a:ext>
            </a:extLst>
          </p:cNvPr>
          <p:cNvPicPr>
            <a:picLocks noChangeAspect="1"/>
          </p:cNvPicPr>
          <p:nvPr/>
        </p:nvPicPr>
        <p:blipFill>
          <a:blip r:embed="rId2"/>
          <a:stretch>
            <a:fillRect/>
          </a:stretch>
        </p:blipFill>
        <p:spPr>
          <a:xfrm>
            <a:off x="1167117" y="3469261"/>
            <a:ext cx="1906166" cy="3388740"/>
          </a:xfrm>
          <a:prstGeom prst="rect">
            <a:avLst/>
          </a:prstGeom>
        </p:spPr>
      </p:pic>
      <p:pic>
        <p:nvPicPr>
          <p:cNvPr id="5" name="Picture 4">
            <a:extLst>
              <a:ext uri="{FF2B5EF4-FFF2-40B4-BE49-F238E27FC236}">
                <a16:creationId xmlns:a16="http://schemas.microsoft.com/office/drawing/2014/main" id="{EBE07AD8-AE80-C74A-9040-14209BE9A388}"/>
              </a:ext>
            </a:extLst>
          </p:cNvPr>
          <p:cNvPicPr>
            <a:picLocks noChangeAspect="1"/>
          </p:cNvPicPr>
          <p:nvPr/>
        </p:nvPicPr>
        <p:blipFill>
          <a:blip r:embed="rId3"/>
          <a:stretch>
            <a:fillRect/>
          </a:stretch>
        </p:blipFill>
        <p:spPr>
          <a:xfrm>
            <a:off x="8806262" y="2776113"/>
            <a:ext cx="2876455" cy="4081887"/>
          </a:xfrm>
          <a:prstGeom prst="rect">
            <a:avLst/>
          </a:prstGeom>
        </p:spPr>
      </p:pic>
      <p:pic>
        <p:nvPicPr>
          <p:cNvPr id="6" name="Picture 5">
            <a:extLst>
              <a:ext uri="{FF2B5EF4-FFF2-40B4-BE49-F238E27FC236}">
                <a16:creationId xmlns:a16="http://schemas.microsoft.com/office/drawing/2014/main" id="{0ABD51B5-860A-ED42-9F15-0564EE6B3A0D}"/>
              </a:ext>
            </a:extLst>
          </p:cNvPr>
          <p:cNvPicPr>
            <a:picLocks noChangeAspect="1"/>
          </p:cNvPicPr>
          <p:nvPr/>
        </p:nvPicPr>
        <p:blipFill>
          <a:blip r:embed="rId4"/>
          <a:stretch>
            <a:fillRect/>
          </a:stretch>
        </p:blipFill>
        <p:spPr>
          <a:xfrm>
            <a:off x="4306490" y="3205464"/>
            <a:ext cx="1906167" cy="3652535"/>
          </a:xfrm>
          <a:prstGeom prst="rect">
            <a:avLst/>
          </a:prstGeom>
        </p:spPr>
      </p:pic>
    </p:spTree>
    <p:extLst>
      <p:ext uri="{BB962C8B-B14F-4D97-AF65-F5344CB8AC3E}">
        <p14:creationId xmlns:p14="http://schemas.microsoft.com/office/powerpoint/2010/main" val="15712304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21A6E-8CD7-0F4F-8D11-ADD903DE1706}"/>
              </a:ext>
            </a:extLst>
          </p:cNvPr>
          <p:cNvSpPr>
            <a:spLocks noGrp="1"/>
          </p:cNvSpPr>
          <p:nvPr>
            <p:ph type="title"/>
          </p:nvPr>
        </p:nvSpPr>
        <p:spPr/>
        <p:txBody>
          <a:bodyPr/>
          <a:lstStyle/>
          <a:p>
            <a:pPr algn="ctr"/>
            <a:r>
              <a:rPr lang="en-US" dirty="0"/>
              <a:t>References</a:t>
            </a:r>
          </a:p>
        </p:txBody>
      </p:sp>
      <p:sp>
        <p:nvSpPr>
          <p:cNvPr id="3" name="Content Placeholder 2">
            <a:extLst>
              <a:ext uri="{FF2B5EF4-FFF2-40B4-BE49-F238E27FC236}">
                <a16:creationId xmlns:a16="http://schemas.microsoft.com/office/drawing/2014/main" id="{DD5B7509-D67E-F749-9607-B02CA2DBC806}"/>
              </a:ext>
            </a:extLst>
          </p:cNvPr>
          <p:cNvSpPr>
            <a:spLocks noGrp="1"/>
          </p:cNvSpPr>
          <p:nvPr>
            <p:ph idx="1"/>
          </p:nvPr>
        </p:nvSpPr>
        <p:spPr/>
        <p:txBody>
          <a:bodyPr/>
          <a:lstStyle/>
          <a:p>
            <a:r>
              <a:rPr lang="en-US" dirty="0">
                <a:hlinkClick r:id="rId2"/>
              </a:rPr>
              <a:t>https://greekerthanthegreeks.com/2017/09/25-of-most-famous-ancient-greek-statues.html</a:t>
            </a:r>
            <a:endParaRPr lang="en-US" dirty="0"/>
          </a:p>
          <a:p>
            <a:r>
              <a:rPr lang="en-US" dirty="0">
                <a:hlinkClick r:id="rId3"/>
              </a:rPr>
              <a:t>https://www.greeka.com/greece-culture/</a:t>
            </a:r>
            <a:endParaRPr lang="en-US" dirty="0"/>
          </a:p>
          <a:p>
            <a:r>
              <a:rPr lang="en-US" dirty="0"/>
              <a:t>http://</a:t>
            </a:r>
            <a:r>
              <a:rPr lang="en-US" dirty="0" err="1"/>
              <a:t>www.ancientgreece.com</a:t>
            </a:r>
            <a:r>
              <a:rPr lang="en-US" dirty="0"/>
              <a:t>/s/Theatre/</a:t>
            </a:r>
          </a:p>
        </p:txBody>
      </p:sp>
    </p:spTree>
    <p:extLst>
      <p:ext uri="{BB962C8B-B14F-4D97-AF65-F5344CB8AC3E}">
        <p14:creationId xmlns:p14="http://schemas.microsoft.com/office/powerpoint/2010/main" val="20389623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9CE8F1-EDCE-9747-867C-B836F6F03AC1}"/>
              </a:ext>
            </a:extLst>
          </p:cNvPr>
          <p:cNvSpPr>
            <a:spLocks noGrp="1"/>
          </p:cNvSpPr>
          <p:nvPr>
            <p:ph type="title"/>
          </p:nvPr>
        </p:nvSpPr>
        <p:spPr/>
        <p:txBody>
          <a:bodyPr/>
          <a:lstStyle/>
          <a:p>
            <a:r>
              <a:rPr lang="en-US" dirty="0"/>
              <a:t>The mainland of Greece is known for its rugged mountains, forests, and lakes. </a:t>
            </a:r>
          </a:p>
        </p:txBody>
      </p:sp>
      <p:sp>
        <p:nvSpPr>
          <p:cNvPr id="11" name="AutoShape 16" descr="Visit Greece | Mainland">
            <a:extLst>
              <a:ext uri="{FF2B5EF4-FFF2-40B4-BE49-F238E27FC236}">
                <a16:creationId xmlns:a16="http://schemas.microsoft.com/office/drawing/2014/main" id="{4319136D-ABC5-9043-B698-ECDFAB015696}"/>
              </a:ext>
            </a:extLst>
          </p:cNvPr>
          <p:cNvSpPr>
            <a:spLocks noChangeAspect="1" noChangeArrowheads="1"/>
          </p:cNvSpPr>
          <p:nvPr/>
        </p:nvSpPr>
        <p:spPr bwMode="auto">
          <a:xfrm>
            <a:off x="6096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AutoShape 20" descr="Visit Greece | Mainland">
            <a:extLst>
              <a:ext uri="{FF2B5EF4-FFF2-40B4-BE49-F238E27FC236}">
                <a16:creationId xmlns:a16="http://schemas.microsoft.com/office/drawing/2014/main" id="{8432A407-C818-AA49-AD95-446765BB026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4" name="Picture 13">
            <a:extLst>
              <a:ext uri="{FF2B5EF4-FFF2-40B4-BE49-F238E27FC236}">
                <a16:creationId xmlns:a16="http://schemas.microsoft.com/office/drawing/2014/main" id="{BF15B19B-DC6A-9440-94E1-B3C66CE793B9}"/>
              </a:ext>
            </a:extLst>
          </p:cNvPr>
          <p:cNvPicPr>
            <a:picLocks noChangeAspect="1"/>
          </p:cNvPicPr>
          <p:nvPr/>
        </p:nvPicPr>
        <p:blipFill>
          <a:blip r:embed="rId2"/>
          <a:stretch>
            <a:fillRect/>
          </a:stretch>
        </p:blipFill>
        <p:spPr>
          <a:xfrm>
            <a:off x="3429417" y="1931858"/>
            <a:ext cx="6502400" cy="4343400"/>
          </a:xfrm>
          <a:prstGeom prst="rect">
            <a:avLst/>
          </a:prstGeom>
        </p:spPr>
      </p:pic>
    </p:spTree>
    <p:extLst>
      <p:ext uri="{BB962C8B-B14F-4D97-AF65-F5344CB8AC3E}">
        <p14:creationId xmlns:p14="http://schemas.microsoft.com/office/powerpoint/2010/main" val="1076397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9B70EB-44C6-024E-B5BB-3F7594E3EC75}"/>
              </a:ext>
            </a:extLst>
          </p:cNvPr>
          <p:cNvSpPr>
            <a:spLocks noGrp="1"/>
          </p:cNvSpPr>
          <p:nvPr>
            <p:ph type="title"/>
          </p:nvPr>
        </p:nvSpPr>
        <p:spPr/>
        <p:txBody>
          <a:bodyPr/>
          <a:lstStyle/>
          <a:p>
            <a:pPr algn="ctr"/>
            <a:r>
              <a:rPr lang="en-US" dirty="0"/>
              <a:t>THE STONE AGE</a:t>
            </a:r>
          </a:p>
        </p:txBody>
      </p:sp>
      <p:sp>
        <p:nvSpPr>
          <p:cNvPr id="3" name="Content Placeholder 2">
            <a:extLst>
              <a:ext uri="{FF2B5EF4-FFF2-40B4-BE49-F238E27FC236}">
                <a16:creationId xmlns:a16="http://schemas.microsoft.com/office/drawing/2014/main" id="{B2CAFDD1-18EB-8B4A-89A4-7710E90BF607}"/>
              </a:ext>
            </a:extLst>
          </p:cNvPr>
          <p:cNvSpPr>
            <a:spLocks noGrp="1"/>
          </p:cNvSpPr>
          <p:nvPr>
            <p:ph idx="1"/>
          </p:nvPr>
        </p:nvSpPr>
        <p:spPr/>
        <p:txBody>
          <a:bodyPr/>
          <a:lstStyle/>
          <a:p>
            <a:r>
              <a:rPr lang="en-US" dirty="0"/>
              <a:t>There has been signs of life in Greece dating back to the </a:t>
            </a:r>
            <a:r>
              <a:rPr lang="en-US" dirty="0" err="1"/>
              <a:t>palaeolithic</a:t>
            </a:r>
            <a:r>
              <a:rPr lang="en-US" dirty="0"/>
              <a:t> era between 11,000-3,000 BC</a:t>
            </a:r>
          </a:p>
          <a:p>
            <a:r>
              <a:rPr lang="en-US" dirty="0"/>
              <a:t>Civilization became more advanced during 3,500 and 3,000 BC.</a:t>
            </a:r>
          </a:p>
          <a:p>
            <a:r>
              <a:rPr lang="en-US" dirty="0"/>
              <a:t>They became more advanced on their agriculture such as fishing, producing clay, and sea </a:t>
            </a:r>
            <a:r>
              <a:rPr lang="en-US" dirty="0" err="1"/>
              <a:t>expoditions</a:t>
            </a:r>
            <a:r>
              <a:rPr lang="en-US" dirty="0"/>
              <a:t>.</a:t>
            </a:r>
          </a:p>
        </p:txBody>
      </p:sp>
    </p:spTree>
    <p:extLst>
      <p:ext uri="{BB962C8B-B14F-4D97-AF65-F5344CB8AC3E}">
        <p14:creationId xmlns:p14="http://schemas.microsoft.com/office/powerpoint/2010/main" val="13516020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B6D647-6E35-9A48-A864-882297FFB79A}"/>
              </a:ext>
            </a:extLst>
          </p:cNvPr>
          <p:cNvSpPr>
            <a:spLocks noGrp="1"/>
          </p:cNvSpPr>
          <p:nvPr>
            <p:ph type="title"/>
          </p:nvPr>
        </p:nvSpPr>
        <p:spPr/>
        <p:txBody>
          <a:bodyPr/>
          <a:lstStyle/>
          <a:p>
            <a:pPr algn="ctr"/>
            <a:r>
              <a:rPr lang="en-US" dirty="0"/>
              <a:t>The Classical period </a:t>
            </a:r>
          </a:p>
        </p:txBody>
      </p:sp>
      <p:sp>
        <p:nvSpPr>
          <p:cNvPr id="3" name="Content Placeholder 2">
            <a:extLst>
              <a:ext uri="{FF2B5EF4-FFF2-40B4-BE49-F238E27FC236}">
                <a16:creationId xmlns:a16="http://schemas.microsoft.com/office/drawing/2014/main" id="{E9310D58-F1EC-4D4F-B62D-484B2F104754}"/>
              </a:ext>
            </a:extLst>
          </p:cNvPr>
          <p:cNvSpPr>
            <a:spLocks noGrp="1"/>
          </p:cNvSpPr>
          <p:nvPr>
            <p:ph idx="1"/>
          </p:nvPr>
        </p:nvSpPr>
        <p:spPr/>
        <p:txBody>
          <a:bodyPr/>
          <a:lstStyle/>
          <a:p>
            <a:r>
              <a:rPr lang="en-US" dirty="0"/>
              <a:t>From the 6th to the 4th century, Athens was the dominating power in the Aegean Sea and had developed strong connections with ports around the Mediterranean Sea.</a:t>
            </a:r>
          </a:p>
          <a:p>
            <a:r>
              <a:rPr lang="en-US" dirty="0"/>
              <a:t>Until the beginning of the 6th century, Athens was ruled by aristocrats and generals. </a:t>
            </a:r>
          </a:p>
          <a:p>
            <a:r>
              <a:rPr lang="en-US" dirty="0"/>
              <a:t>The rivalry between Athens and Sparta led to the Peloponnesian War (431-404 BC), a war that gradually included almost all towns of Greece as allies of either Athens or Sparta. </a:t>
            </a:r>
          </a:p>
        </p:txBody>
      </p:sp>
    </p:spTree>
    <p:extLst>
      <p:ext uri="{BB962C8B-B14F-4D97-AF65-F5344CB8AC3E}">
        <p14:creationId xmlns:p14="http://schemas.microsoft.com/office/powerpoint/2010/main" val="29814790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4A33E-1239-9544-9E9E-04496B28755C}"/>
              </a:ext>
            </a:extLst>
          </p:cNvPr>
          <p:cNvSpPr>
            <a:spLocks noGrp="1"/>
          </p:cNvSpPr>
          <p:nvPr>
            <p:ph type="title"/>
          </p:nvPr>
        </p:nvSpPr>
        <p:spPr/>
        <p:txBody>
          <a:bodyPr/>
          <a:lstStyle/>
          <a:p>
            <a:pPr algn="ctr"/>
            <a:r>
              <a:rPr lang="en-US" dirty="0"/>
              <a:t>The Roman period</a:t>
            </a:r>
          </a:p>
        </p:txBody>
      </p:sp>
      <p:sp>
        <p:nvSpPr>
          <p:cNvPr id="3" name="Content Placeholder 2">
            <a:extLst>
              <a:ext uri="{FF2B5EF4-FFF2-40B4-BE49-F238E27FC236}">
                <a16:creationId xmlns:a16="http://schemas.microsoft.com/office/drawing/2014/main" id="{D072E4B4-624D-6946-A4AE-FCE5A3ED13F7}"/>
              </a:ext>
            </a:extLst>
          </p:cNvPr>
          <p:cNvSpPr>
            <a:spLocks noGrp="1"/>
          </p:cNvSpPr>
          <p:nvPr>
            <p:ph idx="1"/>
          </p:nvPr>
        </p:nvSpPr>
        <p:spPr/>
        <p:txBody>
          <a:bodyPr/>
          <a:lstStyle/>
          <a:p>
            <a:r>
              <a:rPr lang="en-US" dirty="0"/>
              <a:t>Greece under the Roman Empire, from 31 BC to 180 AD is described as the era of the Pax Romana, a Roman Peace between Rome and the central areas of the Empire, like Greece and the Greek East. </a:t>
            </a:r>
          </a:p>
          <a:p>
            <a:r>
              <a:rPr lang="en-US" dirty="0"/>
              <a:t>This period is described as a period of peace and security which permitted economical and cultural progress, especially in the cities such as </a:t>
            </a:r>
            <a:r>
              <a:rPr lang="en-US" dirty="0">
                <a:hlinkClick r:id="rId2"/>
              </a:rPr>
              <a:t>Athens</a:t>
            </a:r>
            <a:r>
              <a:rPr lang="en-US" dirty="0"/>
              <a:t>, Corinth, Alexandria, Miletus, </a:t>
            </a:r>
            <a:r>
              <a:rPr lang="en-US" dirty="0">
                <a:hlinkClick r:id="rId3"/>
              </a:rPr>
              <a:t>Thessaloniki</a:t>
            </a:r>
            <a:r>
              <a:rPr lang="en-US" dirty="0"/>
              <a:t>, and Smyrna. </a:t>
            </a:r>
          </a:p>
          <a:p>
            <a:r>
              <a:rPr lang="en-US" dirty="0"/>
              <a:t>Due to a decentralized Roman provincial administration, the urban Greek elite re-appeared, which also had the right to participate in the Roman Senate. </a:t>
            </a:r>
          </a:p>
        </p:txBody>
      </p:sp>
    </p:spTree>
    <p:extLst>
      <p:ext uri="{BB962C8B-B14F-4D97-AF65-F5344CB8AC3E}">
        <p14:creationId xmlns:p14="http://schemas.microsoft.com/office/powerpoint/2010/main" val="37808092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66FC3-9920-4A44-A908-54DB8FC17775}"/>
              </a:ext>
            </a:extLst>
          </p:cNvPr>
          <p:cNvSpPr>
            <a:spLocks noGrp="1"/>
          </p:cNvSpPr>
          <p:nvPr>
            <p:ph type="title"/>
          </p:nvPr>
        </p:nvSpPr>
        <p:spPr/>
        <p:txBody>
          <a:bodyPr/>
          <a:lstStyle/>
          <a:p>
            <a:pPr algn="ctr"/>
            <a:r>
              <a:rPr lang="en-US" dirty="0"/>
              <a:t>Ottomans period</a:t>
            </a:r>
          </a:p>
        </p:txBody>
      </p:sp>
      <p:sp>
        <p:nvSpPr>
          <p:cNvPr id="3" name="Content Placeholder 2">
            <a:extLst>
              <a:ext uri="{FF2B5EF4-FFF2-40B4-BE49-F238E27FC236}">
                <a16:creationId xmlns:a16="http://schemas.microsoft.com/office/drawing/2014/main" id="{16FD0F1C-5682-6541-AF3D-4D4C1F817BBB}"/>
              </a:ext>
            </a:extLst>
          </p:cNvPr>
          <p:cNvSpPr>
            <a:spLocks noGrp="1"/>
          </p:cNvSpPr>
          <p:nvPr>
            <p:ph idx="1"/>
          </p:nvPr>
        </p:nvSpPr>
        <p:spPr/>
        <p:txBody>
          <a:bodyPr/>
          <a:lstStyle/>
          <a:p>
            <a:r>
              <a:rPr lang="en-US" dirty="0"/>
              <a:t>On March 25th, 1821, after four centuries of Ottoman occupation, the Greek Revolution broke out. </a:t>
            </a:r>
          </a:p>
          <a:p>
            <a:r>
              <a:rPr lang="en-US" dirty="0"/>
              <a:t>Sporadic revolts against the Turkish broke out in the </a:t>
            </a:r>
            <a:r>
              <a:rPr lang="en-US" dirty="0">
                <a:hlinkClick r:id="rId2"/>
              </a:rPr>
              <a:t>Peloponnese</a:t>
            </a:r>
            <a:r>
              <a:rPr lang="en-US" dirty="0"/>
              <a:t> and the Aegean islands by some determined guerrilla fighters. </a:t>
            </a:r>
          </a:p>
          <a:p>
            <a:r>
              <a:rPr lang="en-US" dirty="0"/>
              <a:t>A year later, the rebels had set the Peloponnese free and the independence of Greece was declared in January 1822 by the National Assembly of the Greeks.</a:t>
            </a:r>
          </a:p>
        </p:txBody>
      </p:sp>
    </p:spTree>
    <p:extLst>
      <p:ext uri="{BB962C8B-B14F-4D97-AF65-F5344CB8AC3E}">
        <p14:creationId xmlns:p14="http://schemas.microsoft.com/office/powerpoint/2010/main" val="8280531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1F3BA-963D-5949-B971-0B9F06DD6932}"/>
              </a:ext>
            </a:extLst>
          </p:cNvPr>
          <p:cNvSpPr>
            <a:spLocks noGrp="1"/>
          </p:cNvSpPr>
          <p:nvPr>
            <p:ph type="title"/>
          </p:nvPr>
        </p:nvSpPr>
        <p:spPr/>
        <p:txBody>
          <a:bodyPr/>
          <a:lstStyle/>
          <a:p>
            <a:pPr algn="ctr"/>
            <a:r>
              <a:rPr lang="en-US" dirty="0"/>
              <a:t>20</a:t>
            </a:r>
            <a:r>
              <a:rPr lang="en-US" baseline="30000" dirty="0"/>
              <a:t>th</a:t>
            </a:r>
            <a:r>
              <a:rPr lang="en-US" dirty="0"/>
              <a:t> Century</a:t>
            </a:r>
          </a:p>
        </p:txBody>
      </p:sp>
      <p:sp>
        <p:nvSpPr>
          <p:cNvPr id="3" name="Content Placeholder 2">
            <a:extLst>
              <a:ext uri="{FF2B5EF4-FFF2-40B4-BE49-F238E27FC236}">
                <a16:creationId xmlns:a16="http://schemas.microsoft.com/office/drawing/2014/main" id="{D516F96A-2B9E-594B-9E7A-72157C601AE7}"/>
              </a:ext>
            </a:extLst>
          </p:cNvPr>
          <p:cNvSpPr>
            <a:spLocks noGrp="1"/>
          </p:cNvSpPr>
          <p:nvPr>
            <p:ph idx="1"/>
          </p:nvPr>
        </p:nvSpPr>
        <p:spPr/>
        <p:txBody>
          <a:bodyPr>
            <a:normAutofit lnSpcReduction="10000"/>
          </a:bodyPr>
          <a:lstStyle/>
          <a:p>
            <a:r>
              <a:rPr lang="en-US" dirty="0"/>
              <a:t>The early 20th century finds </a:t>
            </a:r>
            <a:r>
              <a:rPr lang="en-US" dirty="0">
                <a:hlinkClick r:id="rId2"/>
              </a:rPr>
              <a:t>Greece</a:t>
            </a:r>
            <a:r>
              <a:rPr lang="en-US" dirty="0"/>
              <a:t> weak after many bankruptcies and the lost Greco-Turkish war of 1897.</a:t>
            </a:r>
          </a:p>
          <a:p>
            <a:r>
              <a:rPr lang="en-US" dirty="0"/>
              <a:t>In 1912, after the first Balkan Wars, </a:t>
            </a:r>
            <a:r>
              <a:rPr lang="en-US" dirty="0" err="1">
                <a:hlinkClick r:id="rId3"/>
              </a:rPr>
              <a:t>Macedonia</a:t>
            </a:r>
            <a:r>
              <a:rPr lang="en-US" dirty="0" err="1"/>
              <a:t>and</a:t>
            </a:r>
            <a:r>
              <a:rPr lang="en-US" dirty="0"/>
              <a:t> </a:t>
            </a:r>
            <a:r>
              <a:rPr lang="en-US" dirty="0">
                <a:hlinkClick r:id="rId4"/>
              </a:rPr>
              <a:t>Epirus</a:t>
            </a:r>
            <a:r>
              <a:rPr lang="en-US" dirty="0"/>
              <a:t> are attached to the Greek State and in 1913, it was the turn of Crete to be united to the rest of Greece. </a:t>
            </a:r>
          </a:p>
          <a:p>
            <a:r>
              <a:rPr lang="en-US" dirty="0"/>
              <a:t>These were the results of the political efforts of </a:t>
            </a:r>
            <a:r>
              <a:rPr lang="en-US" dirty="0">
                <a:hlinkClick r:id="rId5"/>
              </a:rPr>
              <a:t>Eleftherios Venizelos</a:t>
            </a:r>
            <a:r>
              <a:rPr lang="en-US" dirty="0"/>
              <a:t>, an inspired Cretan leader that became prime minister of Greece. Venizelos worked hard for the reunification of all Greece, he established constitutional amendments and social laws and re-equipped the army. He managed to stabilize the country to a great extent.</a:t>
            </a:r>
          </a:p>
        </p:txBody>
      </p:sp>
    </p:spTree>
    <p:extLst>
      <p:ext uri="{BB962C8B-B14F-4D97-AF65-F5344CB8AC3E}">
        <p14:creationId xmlns:p14="http://schemas.microsoft.com/office/powerpoint/2010/main" val="9971779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BD89B-3930-C94B-B870-DE17ABFC3C5D}"/>
              </a:ext>
            </a:extLst>
          </p:cNvPr>
          <p:cNvSpPr>
            <a:spLocks noGrp="1"/>
          </p:cNvSpPr>
          <p:nvPr>
            <p:ph type="title"/>
          </p:nvPr>
        </p:nvSpPr>
        <p:spPr/>
        <p:txBody>
          <a:bodyPr>
            <a:noAutofit/>
          </a:bodyPr>
          <a:lstStyle/>
          <a:p>
            <a:r>
              <a:rPr lang="en-US" sz="2400" dirty="0"/>
              <a:t>Greek food and wine is an important aspect of the </a:t>
            </a:r>
            <a:r>
              <a:rPr lang="en-US" sz="2400" dirty="0">
                <a:hlinkClick r:id="rId2"/>
              </a:rPr>
              <a:t>culture of Greece</a:t>
            </a:r>
            <a:r>
              <a:rPr lang="en-US" sz="2400" dirty="0"/>
              <a:t>. Greek food and wines are famous for their good quality and amazing taste. Some dishes are common all around the country, whereas some others are local culinary specialties and can be found only in a specific </a:t>
            </a:r>
            <a:r>
              <a:rPr lang="en-US" sz="2400" dirty="0">
                <a:hlinkClick r:id="rId3"/>
              </a:rPr>
              <a:t>region or Greek island</a:t>
            </a:r>
            <a:r>
              <a:rPr lang="en-US" sz="2400" dirty="0"/>
              <a:t>. Here are some of the popular dishes.</a:t>
            </a:r>
            <a:br>
              <a:rPr lang="en-US" sz="2400" dirty="0"/>
            </a:br>
            <a:endParaRPr lang="en-US" sz="2400" dirty="0"/>
          </a:p>
        </p:txBody>
      </p:sp>
      <p:sp>
        <p:nvSpPr>
          <p:cNvPr id="3" name="Content Placeholder 2">
            <a:extLst>
              <a:ext uri="{FF2B5EF4-FFF2-40B4-BE49-F238E27FC236}">
                <a16:creationId xmlns:a16="http://schemas.microsoft.com/office/drawing/2014/main" id="{3CFF8162-A5BF-CF4C-B07F-F7F41D1F51BE}"/>
              </a:ext>
            </a:extLst>
          </p:cNvPr>
          <p:cNvSpPr>
            <a:spLocks noGrp="1"/>
          </p:cNvSpPr>
          <p:nvPr>
            <p:ph idx="1"/>
          </p:nvPr>
        </p:nvSpPr>
        <p:spPr/>
        <p:txBody>
          <a:bodyPr>
            <a:normAutofit/>
          </a:bodyPr>
          <a:lstStyle/>
          <a:p>
            <a:r>
              <a:rPr lang="en-US" dirty="0"/>
              <a:t>Tzatziki</a:t>
            </a:r>
          </a:p>
          <a:p>
            <a:r>
              <a:rPr lang="en-US" dirty="0"/>
              <a:t>Saganaki</a:t>
            </a:r>
          </a:p>
          <a:p>
            <a:r>
              <a:rPr lang="en-US" dirty="0" err="1"/>
              <a:t>Keftedakia</a:t>
            </a:r>
            <a:endParaRPr lang="en-US" dirty="0"/>
          </a:p>
          <a:p>
            <a:r>
              <a:rPr lang="en-US" dirty="0" err="1"/>
              <a:t>Spanakopitakia</a:t>
            </a:r>
            <a:endParaRPr lang="en-US" dirty="0"/>
          </a:p>
          <a:p>
            <a:endParaRPr lang="en-US" sz="1400" dirty="0"/>
          </a:p>
        </p:txBody>
      </p:sp>
    </p:spTree>
    <p:extLst>
      <p:ext uri="{BB962C8B-B14F-4D97-AF65-F5344CB8AC3E}">
        <p14:creationId xmlns:p14="http://schemas.microsoft.com/office/powerpoint/2010/main" val="37863820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110</TotalTime>
  <Words>1484</Words>
  <Application>Microsoft Macintosh PowerPoint</Application>
  <PresentationFormat>Widescreen</PresentationFormat>
  <Paragraphs>86</Paragraphs>
  <Slides>25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Calibri Light</vt:lpstr>
      <vt:lpstr>Office Theme</vt:lpstr>
      <vt:lpstr>Greece is located in southern Europe.</vt:lpstr>
      <vt:lpstr>Greece has the largest coastline in Europe and is know for the thousands of islands right off the coast. </vt:lpstr>
      <vt:lpstr>The mainland of Greece is known for its rugged mountains, forests, and lakes. </vt:lpstr>
      <vt:lpstr>THE STONE AGE</vt:lpstr>
      <vt:lpstr>The Classical period </vt:lpstr>
      <vt:lpstr>The Roman period</vt:lpstr>
      <vt:lpstr>Ottomans period</vt:lpstr>
      <vt:lpstr>20th Century</vt:lpstr>
      <vt:lpstr>Greek food and wine is an important aspect of the culture of Greece. Greek food and wines are famous for their good quality and amazing taste. Some dishes are common all around the country, whereas some others are local culinary specialties and can be found only in a specific region or Greek island. Here are some of the popular dishes. </vt:lpstr>
      <vt:lpstr>The religion of Greek people is an important aspect of Greek culture. </vt:lpstr>
      <vt:lpstr>The First written language</vt:lpstr>
      <vt:lpstr>Music</vt:lpstr>
      <vt:lpstr>Folk Songs (Dimotiko Tragoudi)</vt:lpstr>
      <vt:lpstr>Kantada</vt:lpstr>
      <vt:lpstr>Rebetiko</vt:lpstr>
      <vt:lpstr>20th-century music</vt:lpstr>
      <vt:lpstr>Dance</vt:lpstr>
      <vt:lpstr>Sani Festival </vt:lpstr>
      <vt:lpstr>Sani festival </vt:lpstr>
      <vt:lpstr>Theatre</vt:lpstr>
      <vt:lpstr>Ancient Greek Theatre</vt:lpstr>
      <vt:lpstr>Ancient Greek Theatre</vt:lpstr>
      <vt:lpstr>Travel site </vt:lpstr>
      <vt:lpstr>Travel site</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Greece is located in southern Europe.</dc:title>
  <dc:creator>Jones, Keontae M</dc:creator>
  <cp:lastModifiedBy>Jones, Keontae M</cp:lastModifiedBy>
  <cp:revision>10</cp:revision>
  <dcterms:created xsi:type="dcterms:W3CDTF">2021-04-19T02:55:03Z</dcterms:created>
  <dcterms:modified xsi:type="dcterms:W3CDTF">2021-04-19T04:45:41Z</dcterms:modified>
</cp:coreProperties>
</file>